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3004800" cy="9753600"/>
  <p:notesSz cx="6858000" cy="9144000"/>
  <p:defaultTextStyle>
    <a:lvl1pPr algn="ctr" defTabSz="584200">
      <a:lnSpc>
        <a:spcPct val="120000"/>
      </a:lnSpc>
      <a:defRPr sz="3200">
        <a:solidFill>
          <a:srgbClr val="4F5C3F"/>
        </a:solidFill>
        <a:effectLst>
          <a:outerShdw blurRad="25400" dist="12700" rotWithShape="0">
            <a:srgbClr val="FFFFFF">
              <a:alpha val="45000"/>
            </a:srgbClr>
          </a:outerShdw>
        </a:effectLst>
        <a:latin typeface="+mn-lt"/>
        <a:ea typeface="+mn-ea"/>
        <a:cs typeface="+mn-cs"/>
        <a:sym typeface="Georgia"/>
      </a:defRPr>
    </a:lvl1pPr>
    <a:lvl2pPr indent="228600" algn="ctr" defTabSz="584200">
      <a:lnSpc>
        <a:spcPct val="120000"/>
      </a:lnSpc>
      <a:defRPr sz="3200">
        <a:solidFill>
          <a:srgbClr val="4F5C3F"/>
        </a:solidFill>
        <a:effectLst>
          <a:outerShdw blurRad="25400" dist="12700" rotWithShape="0">
            <a:srgbClr val="FFFFFF">
              <a:alpha val="45000"/>
            </a:srgbClr>
          </a:outerShdw>
        </a:effectLst>
        <a:latin typeface="+mn-lt"/>
        <a:ea typeface="+mn-ea"/>
        <a:cs typeface="+mn-cs"/>
        <a:sym typeface="Georgia"/>
      </a:defRPr>
    </a:lvl2pPr>
    <a:lvl3pPr indent="457200" algn="ctr" defTabSz="584200">
      <a:lnSpc>
        <a:spcPct val="120000"/>
      </a:lnSpc>
      <a:defRPr sz="3200">
        <a:solidFill>
          <a:srgbClr val="4F5C3F"/>
        </a:solidFill>
        <a:effectLst>
          <a:outerShdw blurRad="25400" dist="12700" rotWithShape="0">
            <a:srgbClr val="FFFFFF">
              <a:alpha val="45000"/>
            </a:srgbClr>
          </a:outerShdw>
        </a:effectLst>
        <a:latin typeface="+mn-lt"/>
        <a:ea typeface="+mn-ea"/>
        <a:cs typeface="+mn-cs"/>
        <a:sym typeface="Georgia"/>
      </a:defRPr>
    </a:lvl3pPr>
    <a:lvl4pPr indent="685800" algn="ctr" defTabSz="584200">
      <a:lnSpc>
        <a:spcPct val="120000"/>
      </a:lnSpc>
      <a:defRPr sz="3200">
        <a:solidFill>
          <a:srgbClr val="4F5C3F"/>
        </a:solidFill>
        <a:effectLst>
          <a:outerShdw blurRad="25400" dist="12700" rotWithShape="0">
            <a:srgbClr val="FFFFFF">
              <a:alpha val="45000"/>
            </a:srgbClr>
          </a:outerShdw>
        </a:effectLst>
        <a:latin typeface="+mn-lt"/>
        <a:ea typeface="+mn-ea"/>
        <a:cs typeface="+mn-cs"/>
        <a:sym typeface="Georgia"/>
      </a:defRPr>
    </a:lvl4pPr>
    <a:lvl5pPr indent="914400" algn="ctr" defTabSz="584200">
      <a:lnSpc>
        <a:spcPct val="120000"/>
      </a:lnSpc>
      <a:defRPr sz="3200">
        <a:solidFill>
          <a:srgbClr val="4F5C3F"/>
        </a:solidFill>
        <a:effectLst>
          <a:outerShdw blurRad="25400" dist="12700" rotWithShape="0">
            <a:srgbClr val="FFFFFF">
              <a:alpha val="45000"/>
            </a:srgbClr>
          </a:outerShdw>
        </a:effectLst>
        <a:latin typeface="+mn-lt"/>
        <a:ea typeface="+mn-ea"/>
        <a:cs typeface="+mn-cs"/>
        <a:sym typeface="Georgia"/>
      </a:defRPr>
    </a:lvl5pPr>
    <a:lvl6pPr indent="1143000" algn="ctr" defTabSz="584200">
      <a:lnSpc>
        <a:spcPct val="120000"/>
      </a:lnSpc>
      <a:defRPr sz="3200">
        <a:solidFill>
          <a:srgbClr val="4F5C3F"/>
        </a:solidFill>
        <a:effectLst>
          <a:outerShdw blurRad="25400" dist="12700" rotWithShape="0">
            <a:srgbClr val="FFFFFF">
              <a:alpha val="45000"/>
            </a:srgbClr>
          </a:outerShdw>
        </a:effectLst>
        <a:latin typeface="+mn-lt"/>
        <a:ea typeface="+mn-ea"/>
        <a:cs typeface="+mn-cs"/>
        <a:sym typeface="Georgia"/>
      </a:defRPr>
    </a:lvl6pPr>
    <a:lvl7pPr indent="1371600" algn="ctr" defTabSz="584200">
      <a:lnSpc>
        <a:spcPct val="120000"/>
      </a:lnSpc>
      <a:defRPr sz="3200">
        <a:solidFill>
          <a:srgbClr val="4F5C3F"/>
        </a:solidFill>
        <a:effectLst>
          <a:outerShdw blurRad="25400" dist="12700" rotWithShape="0">
            <a:srgbClr val="FFFFFF">
              <a:alpha val="45000"/>
            </a:srgbClr>
          </a:outerShdw>
        </a:effectLst>
        <a:latin typeface="+mn-lt"/>
        <a:ea typeface="+mn-ea"/>
        <a:cs typeface="+mn-cs"/>
        <a:sym typeface="Georgia"/>
      </a:defRPr>
    </a:lvl7pPr>
    <a:lvl8pPr indent="1600200" algn="ctr" defTabSz="584200">
      <a:lnSpc>
        <a:spcPct val="120000"/>
      </a:lnSpc>
      <a:defRPr sz="3200">
        <a:solidFill>
          <a:srgbClr val="4F5C3F"/>
        </a:solidFill>
        <a:effectLst>
          <a:outerShdw blurRad="25400" dist="12700" rotWithShape="0">
            <a:srgbClr val="FFFFFF">
              <a:alpha val="45000"/>
            </a:srgbClr>
          </a:outerShdw>
        </a:effectLst>
        <a:latin typeface="+mn-lt"/>
        <a:ea typeface="+mn-ea"/>
        <a:cs typeface="+mn-cs"/>
        <a:sym typeface="Georgia"/>
      </a:defRPr>
    </a:lvl8pPr>
    <a:lvl9pPr indent="1828800" algn="ctr" defTabSz="584200">
      <a:lnSpc>
        <a:spcPct val="120000"/>
      </a:lnSpc>
      <a:defRPr sz="3200">
        <a:solidFill>
          <a:srgbClr val="4F5C3F"/>
        </a:solidFill>
        <a:effectLst>
          <a:outerShdw blurRad="25400" dist="12700" rotWithShape="0">
            <a:srgbClr val="FFFFFF">
              <a:alpha val="45000"/>
            </a:srgbClr>
          </a:outerShdw>
        </a:effectLst>
        <a:latin typeface="+mn-lt"/>
        <a:ea typeface="+mn-ea"/>
        <a:cs typeface="+mn-cs"/>
        <a:sym typeface="Georgia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4F5C3F"/>
        </a:fontRef>
        <a:srgbClr val="4F5C3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</a:tcStyle>
    </a:wholeTbl>
    <a:band2H>
      <a:tcTxStyle/>
      <a:tcStyle>
        <a:tcBdr/>
        <a:fill>
          <a:solidFill>
            <a:srgbClr val="E6E5DA">
              <a:alpha val="60000"/>
            </a:srgbClr>
          </a:solidFill>
        </a:fill>
      </a:tcStyle>
    </a:band2H>
    <a:firstCol>
      <a:tcTxStyle b="off" i="off">
        <a:fontRef idx="minor">
          <a:srgbClr val="F3F1DF"/>
        </a:fontRef>
        <a:srgbClr val="F3F1D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</a:tcStyle>
    </a:firstCol>
    <a:lastRow>
      <a:tcTxStyle b="off" i="off">
        <a:fontRef idx="minor">
          <a:srgbClr val="4F5C3F"/>
        </a:fontRef>
        <a:srgbClr val="4F5C3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</a:tcStyle>
    </a:lastRow>
    <a:firstRow>
      <a:tcTxStyle b="off" i="off">
        <a:fontRef idx="minor">
          <a:srgbClr val="F3F1DF"/>
        </a:fontRef>
        <a:srgbClr val="F3F1D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</a:tcStyle>
    </a:firstRow>
  </a:tblStyle>
  <a:tblStyle styleId="{C7B018BB-80A7-4F77-B60F-C8B233D01FF8}" styleName="">
    <a:tblBg/>
    <a:wholeTbl>
      <a:tcTxStyle b="off" i="off">
        <a:fontRef idx="minor">
          <a:srgbClr val="162732">
            <a:alpha val="80000"/>
          </a:srgbClr>
        </a:fontRef>
        <a:srgbClr val="162732">
          <a:alpha val="80000"/>
        </a:srgb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0CFCA">
              <a:alpha val="75000"/>
            </a:srgbClr>
          </a:solidFill>
        </a:fill>
      </a:tcStyle>
    </a:band2H>
    <a:firstCol>
      <a:tcTxStyle b="off" i="off">
        <a:fontRef idx="minor">
          <a:srgbClr val="162732">
            <a:alpha val="80000"/>
          </a:srgbClr>
        </a:fontRef>
        <a:srgbClr val="162732">
          <a:alpha val="80000"/>
        </a:srgbClr>
      </a:tcTxStyle>
      <a:tcStyle>
        <a:tcBdr>
          <a:left>
            <a:ln w="12700" cap="flat">
              <a:solidFill>
                <a:srgbClr val="162732"/>
              </a:solidFill>
              <a:prstDash val="solid"/>
              <a:miter lim="400000"/>
            </a:ln>
          </a:left>
          <a:right>
            <a:ln w="25400" cap="flat">
              <a:solidFill>
                <a:srgbClr val="16273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DFDBD1"/>
        </a:fontRef>
        <a:srgbClr val="DFDBD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162732"/>
              </a:solidFill>
              <a:prstDash val="solid"/>
              <a:miter lim="400000"/>
            </a:ln>
          </a:top>
          <a:bottom>
            <a:ln w="12700" cap="flat">
              <a:solidFill>
                <a:srgbClr val="162732"/>
              </a:solidFill>
              <a:prstDash val="solid"/>
              <a:miter lim="400000"/>
            </a:ln>
          </a:bottom>
          <a:insideH>
            <a:ln w="12700" cap="flat">
              <a:solidFill>
                <a:srgbClr val="EDEAD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lastRow>
    <a:firstRow>
      <a:tcTxStyle b="off" i="off">
        <a:fontRef idx="minor">
          <a:srgbClr val="DFDBD1"/>
        </a:fontRef>
        <a:srgbClr val="DFDBD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162732"/>
              </a:solidFill>
              <a:prstDash val="solid"/>
              <a:miter lim="400000"/>
            </a:ln>
          </a:top>
          <a:bottom>
            <a:ln w="25400" cap="flat">
              <a:solidFill>
                <a:srgbClr val="162732"/>
              </a:solidFill>
              <a:prstDash val="solid"/>
              <a:miter lim="400000"/>
            </a:ln>
          </a:bottom>
          <a:insideH>
            <a:ln w="12700" cap="flat">
              <a:solidFill>
                <a:srgbClr val="DFDBD1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firstRow>
  </a:tblStyle>
  <a:tblStyle styleId="{EEE7283C-3CF3-47DC-8721-378D4A62B228}" styleName="">
    <a:tblBg/>
    <a:wholeTbl>
      <a:tcTxStyle b="off" i="off">
        <a:fontRef idx="minor">
          <a:srgbClr val="4F5C3F"/>
        </a:fontRef>
        <a:srgbClr val="4F5C3F"/>
      </a:tcTxStyle>
      <a:tcStyle>
        <a:tcBdr>
          <a:left>
            <a:ln w="12700" cap="flat">
              <a:solidFill>
                <a:srgbClr val="595C35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95C35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95C35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95C35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95C35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95C35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DD9AC">
              <a:alpha val="70000"/>
            </a:srgbClr>
          </a:solidFill>
        </a:fill>
      </a:tcStyle>
    </a:band2H>
    <a:firstCol>
      <a:tcTxStyle b="off" i="off">
        <a:fontRef idx="minor">
          <a:srgbClr val="4F5C3F"/>
        </a:fontRef>
        <a:srgbClr val="4F5C3F"/>
      </a:tcTxStyle>
      <a:tcStyle>
        <a:tcBdr>
          <a:left>
            <a:ln w="12700" cap="flat">
              <a:solidFill>
                <a:srgbClr val="162732"/>
              </a:solidFill>
              <a:prstDash val="solid"/>
              <a:miter lim="400000"/>
            </a:ln>
          </a:left>
          <a:right>
            <a:ln w="12700" cap="flat">
              <a:solidFill>
                <a:srgbClr val="595C35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95C35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95C35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95C35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95C35"/>
              </a:solidFill>
              <a:custDash>
                <a:ds d="200000" sp="200000"/>
              </a:custDash>
              <a:miter lim="400000"/>
            </a:ln>
          </a:insideV>
        </a:tcBdr>
      </a:tcStyle>
    </a:firstCol>
    <a:lastRow>
      <a:tcTxStyle b="off" i="off">
        <a:fontRef idx="minor">
          <a:srgbClr val="DFDBD1"/>
        </a:fontRef>
        <a:srgbClr val="DFDBD1"/>
      </a:tcTxStyle>
      <a:tcStyle>
        <a:tcBdr>
          <a:left>
            <a:ln w="12700" cap="flat">
              <a:solidFill>
                <a:srgbClr val="DFDBD1"/>
              </a:solidFill>
              <a:prstDash val="solid"/>
              <a:miter lim="400000"/>
            </a:ln>
          </a:left>
          <a:right>
            <a:ln w="12700" cap="flat">
              <a:solidFill>
                <a:srgbClr val="DFDBD1"/>
              </a:solidFill>
              <a:prstDash val="solid"/>
              <a:miter lim="400000"/>
            </a:ln>
          </a:right>
          <a:top>
            <a:ln w="25400" cap="flat">
              <a:solidFill>
                <a:srgbClr val="595C35"/>
              </a:solidFill>
              <a:prstDash val="solid"/>
              <a:miter lim="400000"/>
            </a:ln>
          </a:top>
          <a:bottom>
            <a:ln w="12700" cap="flat">
              <a:solidFill>
                <a:srgbClr val="162732"/>
              </a:solidFill>
              <a:prstDash val="solid"/>
              <a:miter lim="400000"/>
            </a:ln>
          </a:bottom>
          <a:insideH>
            <a:ln w="12700" cap="flat">
              <a:solidFill>
                <a:srgbClr val="DFDBD1"/>
              </a:solidFill>
              <a:prstDash val="solid"/>
              <a:miter lim="400000"/>
            </a:ln>
          </a:insideH>
          <a:insideV>
            <a:ln w="12700" cap="flat">
              <a:solidFill>
                <a:srgbClr val="DFDBD1"/>
              </a:solidFill>
              <a:prstDash val="solid"/>
              <a:miter lim="400000"/>
            </a:ln>
          </a:insideV>
        </a:tcBdr>
      </a:tcStyle>
    </a:lastRow>
    <a:firstRow>
      <a:tcTxStyle b="off" i="off">
        <a:fontRef idx="minor">
          <a:srgbClr val="DFDBD1"/>
        </a:fontRef>
        <a:srgbClr val="DFDBD1"/>
      </a:tcTxStyle>
      <a:tcStyle>
        <a:tcBdr>
          <a:left>
            <a:ln w="12700" cap="flat">
              <a:solidFill>
                <a:srgbClr val="DFDBD1"/>
              </a:solidFill>
              <a:prstDash val="solid"/>
              <a:miter lim="400000"/>
            </a:ln>
          </a:left>
          <a:right>
            <a:ln w="12700" cap="flat">
              <a:solidFill>
                <a:srgbClr val="DFDBD1"/>
              </a:solidFill>
              <a:prstDash val="solid"/>
              <a:miter lim="400000"/>
            </a:ln>
          </a:right>
          <a:top>
            <a:ln w="12700" cap="flat">
              <a:solidFill>
                <a:srgbClr val="162732"/>
              </a:solidFill>
              <a:prstDash val="solid"/>
              <a:miter lim="400000"/>
            </a:ln>
          </a:top>
          <a:bottom>
            <a:ln w="25400" cap="flat">
              <a:solidFill>
                <a:srgbClr val="595C35"/>
              </a:solidFill>
              <a:prstDash val="solid"/>
              <a:miter lim="400000"/>
            </a:ln>
          </a:bottom>
          <a:insideH>
            <a:ln w="12700" cap="flat">
              <a:solidFill>
                <a:srgbClr val="DFDBD1"/>
              </a:solidFill>
              <a:prstDash val="solid"/>
              <a:miter lim="400000"/>
            </a:ln>
          </a:insideH>
          <a:insideV>
            <a:ln w="12700" cap="flat">
              <a:solidFill>
                <a:srgbClr val="DFDBD1"/>
              </a:solidFill>
              <a:prstDash val="solid"/>
              <a:miter lim="400000"/>
            </a:ln>
          </a:insideV>
        </a:tcBdr>
      </a:tcStyle>
    </a:firstRow>
  </a:tblStyle>
  <a:tblStyle styleId="{CF821DB8-F4EB-4A41-A1BA-3FCAFE7338EE}" styleName="">
    <a:tblBg/>
    <a:wholeTbl>
      <a:tcTxStyle b="off" i="off">
        <a:fontRef idx="minor">
          <a:srgbClr val="4F5C3F"/>
        </a:fontRef>
        <a:srgbClr val="4F5C3F"/>
      </a:tcTxStyle>
      <a:tcStyle>
        <a:tcBdr>
          <a:left>
            <a:ln w="12700" cap="flat">
              <a:solidFill>
                <a:srgbClr val="B07342"/>
              </a:solidFill>
              <a:prstDash val="solid"/>
              <a:miter lim="400000"/>
            </a:ln>
          </a:left>
          <a:right>
            <a:ln w="12700" cap="flat">
              <a:solidFill>
                <a:srgbClr val="B07342"/>
              </a:solidFill>
              <a:prstDash val="solid"/>
              <a:miter lim="400000"/>
            </a:ln>
          </a:right>
          <a:top>
            <a:ln w="12700" cap="flat">
              <a:solidFill>
                <a:srgbClr val="B07342"/>
              </a:solidFill>
              <a:prstDash val="solid"/>
              <a:miter lim="400000"/>
            </a:ln>
          </a:top>
          <a:bottom>
            <a:ln w="12700" cap="flat">
              <a:solidFill>
                <a:srgbClr val="B07342"/>
              </a:solidFill>
              <a:prstDash val="solid"/>
              <a:miter lim="400000"/>
            </a:ln>
          </a:bottom>
          <a:insideH>
            <a:ln w="12700" cap="flat">
              <a:solidFill>
                <a:srgbClr val="B07342"/>
              </a:solidFill>
              <a:prstDash val="solid"/>
              <a:miter lim="400000"/>
            </a:ln>
          </a:insideH>
          <a:insideV>
            <a:ln w="12700" cap="flat">
              <a:solidFill>
                <a:srgbClr val="B0734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DBBD">
              <a:alpha val="55000"/>
            </a:srgbClr>
          </a:solidFill>
        </a:fill>
      </a:tcStyle>
    </a:band2H>
    <a:firstCol>
      <a:tcTxStyle b="off" i="off">
        <a:fontRef idx="minor">
          <a:srgbClr val="4F5C3F"/>
        </a:fontRef>
        <a:srgbClr val="4F5C3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B0734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4F5C3F"/>
        </a:fontRef>
        <a:srgbClr val="4F5C3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B0734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3F1DF"/>
        </a:fontRef>
        <a:srgbClr val="F3F1D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firstRow>
  </a:tblStyle>
  <a:tblStyle styleId="{33BA23B1-9221-436E-865A-0063620EA4FD}" styleName="">
    <a:tblBg/>
    <a:wholeTbl>
      <a:tcTxStyle b="off" i="off">
        <a:fontRef idx="minor">
          <a:srgbClr val="4F5C3F"/>
        </a:fontRef>
        <a:srgbClr val="4F5C3F"/>
      </a:tcTxStyle>
      <a:tcStyle>
        <a:tcBdr>
          <a:left>
            <a:ln w="12700" cap="flat">
              <a:solidFill>
                <a:srgbClr val="C9C5BC"/>
              </a:solidFill>
              <a:prstDash val="solid"/>
              <a:miter lim="400000"/>
            </a:ln>
          </a:left>
          <a:right>
            <a:ln w="12700" cap="flat">
              <a:solidFill>
                <a:srgbClr val="C9C5BC"/>
              </a:solidFill>
              <a:prstDash val="solid"/>
              <a:miter lim="400000"/>
            </a:ln>
          </a:right>
          <a:top>
            <a:ln w="12700" cap="flat">
              <a:solidFill>
                <a:srgbClr val="C9C5BC"/>
              </a:solidFill>
              <a:prstDash val="solid"/>
              <a:miter lim="400000"/>
            </a:ln>
          </a:top>
          <a:bottom>
            <a:ln w="12700" cap="flat">
              <a:solidFill>
                <a:srgbClr val="C9C5BC"/>
              </a:solidFill>
              <a:prstDash val="solid"/>
              <a:miter lim="400000"/>
            </a:ln>
          </a:bottom>
          <a:insideH>
            <a:ln w="12700" cap="flat">
              <a:solidFill>
                <a:srgbClr val="C9C5BC"/>
              </a:solidFill>
              <a:prstDash val="solid"/>
              <a:miter lim="400000"/>
            </a:ln>
          </a:insideH>
          <a:insideV>
            <a:ln w="12700" cap="flat">
              <a:solidFill>
                <a:srgbClr val="C9C5BC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2DED3">
              <a:alpha val="80000"/>
            </a:srgbClr>
          </a:solidFill>
        </a:fill>
      </a:tcStyle>
    </a:band2H>
    <a:firstCol>
      <a:tcTxStyle b="off" i="off">
        <a:fontRef idx="minor">
          <a:srgbClr val="4F5C3F"/>
        </a:fontRef>
        <a:srgbClr val="4F5C3F"/>
      </a:tcTxStyle>
      <a:tcStyle>
        <a:tcBdr>
          <a:left>
            <a:ln w="12700" cap="flat">
              <a:solidFill>
                <a:srgbClr val="51473B"/>
              </a:solidFill>
              <a:prstDash val="solid"/>
              <a:miter lim="400000"/>
            </a:ln>
          </a:left>
          <a:right>
            <a:ln w="25400" cap="flat">
              <a:solidFill>
                <a:srgbClr val="51473B"/>
              </a:solidFill>
              <a:prstDash val="solid"/>
              <a:miter lim="400000"/>
            </a:ln>
          </a:right>
          <a:top>
            <a:ln w="12700" cap="flat">
              <a:solidFill>
                <a:srgbClr val="C9C5BC">
                  <a:alpha val="8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C9C5BC">
                  <a:alpha val="8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C9C5BC">
                  <a:alpha val="8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C9C5BC">
                  <a:alpha val="8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4F5C3F"/>
        </a:fontRef>
        <a:srgbClr val="4F5C3F"/>
      </a:tcTxStyle>
      <a:tcStyle>
        <a:tcBdr>
          <a:left>
            <a:ln w="12700" cap="flat">
              <a:solidFill>
                <a:srgbClr val="EDEADB"/>
              </a:solidFill>
              <a:prstDash val="solid"/>
              <a:miter lim="400000"/>
            </a:ln>
          </a:left>
          <a:right>
            <a:ln w="12700" cap="flat">
              <a:solidFill>
                <a:srgbClr val="EDEADB"/>
              </a:solidFill>
              <a:prstDash val="solid"/>
              <a:miter lim="400000"/>
            </a:ln>
          </a:right>
          <a:top>
            <a:ln w="25400" cap="flat">
              <a:solidFill>
                <a:srgbClr val="51473B"/>
              </a:solidFill>
              <a:prstDash val="solid"/>
              <a:miter lim="400000"/>
            </a:ln>
          </a:top>
          <a:bottom>
            <a:ln w="12700" cap="flat">
              <a:solidFill>
                <a:srgbClr val="51473B"/>
              </a:solidFill>
              <a:prstDash val="solid"/>
              <a:miter lim="400000"/>
            </a:ln>
          </a:bottom>
          <a:insideH>
            <a:ln w="12700" cap="flat">
              <a:solidFill>
                <a:srgbClr val="EDEADB"/>
              </a:solidFill>
              <a:prstDash val="solid"/>
              <a:miter lim="400000"/>
            </a:ln>
          </a:insideH>
          <a:insideV>
            <a:ln w="12700" cap="flat">
              <a:solidFill>
                <a:srgbClr val="EDEADB"/>
              </a:solidFill>
              <a:prstDash val="solid"/>
              <a:miter lim="400000"/>
            </a:ln>
          </a:insideV>
        </a:tcBdr>
      </a:tcStyle>
    </a:lastRow>
    <a:firstRow>
      <a:tcTxStyle b="off" i="off">
        <a:fontRef idx="minor">
          <a:srgbClr val="4F5C3F"/>
        </a:fontRef>
        <a:srgbClr val="4F5C3F"/>
      </a:tcTxStyle>
      <a:tcStyle>
        <a:tcBdr>
          <a:left>
            <a:ln w="12700" cap="flat">
              <a:solidFill>
                <a:srgbClr val="EDEADB"/>
              </a:solidFill>
              <a:prstDash val="solid"/>
              <a:miter lim="400000"/>
            </a:ln>
          </a:left>
          <a:right>
            <a:ln w="12700" cap="flat">
              <a:solidFill>
                <a:srgbClr val="EDEADB"/>
              </a:solidFill>
              <a:prstDash val="solid"/>
              <a:miter lim="400000"/>
            </a:ln>
          </a:right>
          <a:top>
            <a:ln w="12700" cap="flat">
              <a:solidFill>
                <a:srgbClr val="51473B"/>
              </a:solidFill>
              <a:prstDash val="solid"/>
              <a:miter lim="400000"/>
            </a:ln>
          </a:top>
          <a:bottom>
            <a:ln w="25400" cap="flat">
              <a:solidFill>
                <a:srgbClr val="51473B"/>
              </a:solidFill>
              <a:prstDash val="solid"/>
              <a:miter lim="400000"/>
            </a:ln>
          </a:bottom>
          <a:insideH>
            <a:ln w="12700" cap="flat">
              <a:solidFill>
                <a:srgbClr val="EDEADB"/>
              </a:solidFill>
              <a:prstDash val="solid"/>
              <a:miter lim="400000"/>
            </a:ln>
          </a:insideH>
          <a:insideV>
            <a:ln w="12700" cap="flat">
              <a:solidFill>
                <a:srgbClr val="EDEADB"/>
              </a:solidFill>
              <a:prstDash val="solid"/>
              <a:miter lim="400000"/>
            </a:ln>
          </a:insideV>
        </a:tcBdr>
      </a:tcStyle>
    </a:firstRow>
  </a:tblStyle>
  <a:tblStyle styleId="{2708684C-4D16-4618-839F-0558EEFCDFE6}" styleName="">
    <a:tblBg/>
    <a:wholeTbl>
      <a:tcTxStyle b="off" i="off">
        <a:fontRef idx="minor">
          <a:srgbClr val="4F5C3F"/>
        </a:fontRef>
        <a:srgbClr val="4F5C3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2885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82885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82885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EE3BA">
              <a:alpha val="63000"/>
            </a:srgbClr>
          </a:solidFill>
        </a:fill>
      </a:tcStyle>
    </a:band2H>
    <a:firstCol>
      <a:tcTxStyle b="off" i="off">
        <a:fontRef idx="minor">
          <a:srgbClr val="4F5C3F"/>
        </a:fontRef>
        <a:srgbClr val="4F5C3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828852"/>
              </a:solidFill>
              <a:prstDash val="solid"/>
              <a:miter lim="400000"/>
            </a:ln>
          </a:right>
          <a:top>
            <a:ln w="12700" cap="flat">
              <a:solidFill>
                <a:srgbClr val="828852">
                  <a:alpha val="60000"/>
                </a:srgbClr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828852">
                  <a:alpha val="60000"/>
                </a:srgbClr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828852">
                  <a:alpha val="60000"/>
                </a:srgbClr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4F5C3F"/>
        </a:fontRef>
        <a:srgbClr val="4F5C3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82885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28852">
                  <a:alpha val="60000"/>
                </a:srgbClr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4F5C3F"/>
        </a:fontRef>
        <a:srgbClr val="4F5C3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828852"/>
              </a:solidFill>
              <a:prstDash val="solid"/>
              <a:miter lim="400000"/>
            </a:ln>
          </a:bottom>
          <a:insideH>
            <a:ln w="12700" cap="flat">
              <a:solidFill>
                <a:srgbClr val="828852">
                  <a:alpha val="60000"/>
                </a:srgbClr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792" y="9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82636118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825500" y="3048000"/>
            <a:ext cx="11353800" cy="2273300"/>
          </a:xfrm>
          <a:prstGeom prst="rect">
            <a:avLst/>
          </a:prstGeom>
          <a:effectLst>
            <a:outerShdw blurRad="25400" dist="12700" dir="5400000" rotWithShape="0">
              <a:srgbClr val="FFFFFF"/>
            </a:outerShdw>
          </a:effectLst>
        </p:spPr>
        <p:txBody>
          <a:bodyPr anchor="b"/>
          <a:lstStyle>
            <a:lvl1pPr>
              <a:defRPr>
                <a:solidFill>
                  <a:srgbClr val="4F5C3F">
                    <a:alpha val="69000"/>
                  </a:srgbClr>
                </a:solidFill>
                <a:effectLst>
                  <a:outerShdw blurRad="25400" dist="12700" dir="16200000" rotWithShape="0">
                    <a:srgbClr val="3A3A3A">
                      <a:alpha val="35000"/>
                    </a:srgbClr>
                  </a:outerShdw>
                </a:effectLst>
              </a:defRPr>
            </a:lvl1pPr>
          </a:lstStyle>
          <a:p>
            <a:pPr lvl="0">
              <a:defRPr sz="1800" cap="none" spc="0">
                <a:solidFill>
                  <a:srgbClr val="000000"/>
                </a:solidFill>
                <a:effectLst/>
              </a:defRPr>
            </a:pPr>
            <a:r>
              <a:rPr sz="6400" cap="all" spc="320">
                <a:solidFill>
                  <a:srgbClr val="4F5C3F">
                    <a:alpha val="69000"/>
                  </a:srgbClr>
                </a:solidFill>
                <a:effectLst>
                  <a:outerShdw blurRad="25400" dist="12700" dir="16200000" rotWithShape="0">
                    <a:srgbClr val="3A3A3A">
                      <a:alpha val="35000"/>
                    </a:srgbClr>
                  </a:outerShdw>
                </a:effectLst>
              </a:rPr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825500" y="5308600"/>
            <a:ext cx="11353800" cy="12954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FontTx/>
              <a:buNone/>
              <a:defRPr sz="3200" i="1"/>
            </a:lvl1pPr>
            <a:lvl2pPr marL="0" indent="228600" algn="ctr">
              <a:spcBef>
                <a:spcPts val="0"/>
              </a:spcBef>
              <a:buSzTx/>
              <a:buFontTx/>
              <a:buNone/>
              <a:defRPr sz="3200" i="1"/>
            </a:lvl2pPr>
            <a:lvl3pPr marL="0" indent="457200" algn="ctr">
              <a:spcBef>
                <a:spcPts val="0"/>
              </a:spcBef>
              <a:buSzTx/>
              <a:buFontTx/>
              <a:buNone/>
              <a:defRPr sz="3200" i="1"/>
            </a:lvl3pPr>
            <a:lvl4pPr marL="0" indent="685800" algn="ctr">
              <a:spcBef>
                <a:spcPts val="0"/>
              </a:spcBef>
              <a:buSzTx/>
              <a:buFontTx/>
              <a:buNone/>
              <a:defRPr sz="3200" i="1"/>
            </a:lvl4pPr>
            <a:lvl5pPr marL="0" indent="914400" algn="ctr">
              <a:spcBef>
                <a:spcPts val="0"/>
              </a:spcBef>
              <a:buSzTx/>
              <a:buFontTx/>
              <a:buNone/>
              <a:defRPr sz="3200" i="1"/>
            </a:lvl5pPr>
          </a:lstStyle>
          <a:p>
            <a:pPr lvl="0">
              <a:defRPr sz="1800" i="0">
                <a:solidFill>
                  <a:srgbClr val="000000"/>
                </a:solidFill>
                <a:effectLst/>
              </a:defRPr>
            </a:pPr>
            <a:r>
              <a:rPr sz="3200" i="1">
                <a:solidFill>
                  <a:srgbClr val="4F5C3F"/>
                </a:solidFill>
                <a:effectLst>
                  <a:outerShdw blurRad="25400" dist="12700" rotWithShape="0">
                    <a:srgbClr val="FFFFFF">
                      <a:alpha val="45000"/>
                    </a:srgbClr>
                  </a:outerShdw>
                </a:effectLst>
              </a:rPr>
              <a:t>Body Level One</a:t>
            </a:r>
          </a:p>
          <a:p>
            <a:pPr lvl="1">
              <a:defRPr sz="1800" i="0">
                <a:solidFill>
                  <a:srgbClr val="000000"/>
                </a:solidFill>
                <a:effectLst/>
              </a:defRPr>
            </a:pPr>
            <a:r>
              <a:rPr sz="3200" i="1">
                <a:solidFill>
                  <a:srgbClr val="4F5C3F"/>
                </a:solidFill>
                <a:effectLst>
                  <a:outerShdw blurRad="25400" dist="12700" rotWithShape="0">
                    <a:srgbClr val="FFFFFF">
                      <a:alpha val="45000"/>
                    </a:srgbClr>
                  </a:outerShdw>
                </a:effectLst>
              </a:rPr>
              <a:t>Body Level Two</a:t>
            </a:r>
          </a:p>
          <a:p>
            <a:pPr lvl="2">
              <a:defRPr sz="1800" i="0">
                <a:solidFill>
                  <a:srgbClr val="000000"/>
                </a:solidFill>
                <a:effectLst/>
              </a:defRPr>
            </a:pPr>
            <a:r>
              <a:rPr sz="3200" i="1">
                <a:solidFill>
                  <a:srgbClr val="4F5C3F"/>
                </a:solidFill>
                <a:effectLst>
                  <a:outerShdw blurRad="25400" dist="12700" rotWithShape="0">
                    <a:srgbClr val="FFFFFF">
                      <a:alpha val="45000"/>
                    </a:srgbClr>
                  </a:outerShdw>
                </a:effectLst>
              </a:rPr>
              <a:t>Body Level Three</a:t>
            </a:r>
          </a:p>
          <a:p>
            <a:pPr lvl="3">
              <a:defRPr sz="1800" i="0">
                <a:solidFill>
                  <a:srgbClr val="000000"/>
                </a:solidFill>
                <a:effectLst/>
              </a:defRPr>
            </a:pPr>
            <a:r>
              <a:rPr sz="3200" i="1">
                <a:solidFill>
                  <a:srgbClr val="4F5C3F"/>
                </a:solidFill>
                <a:effectLst>
                  <a:outerShdw blurRad="25400" dist="12700" rotWithShape="0">
                    <a:srgbClr val="FFFFFF">
                      <a:alpha val="45000"/>
                    </a:srgbClr>
                  </a:outerShdw>
                </a:effectLst>
              </a:rPr>
              <a:t>Body Level Four</a:t>
            </a:r>
          </a:p>
          <a:p>
            <a:pPr lvl="4">
              <a:defRPr sz="1800" i="0">
                <a:solidFill>
                  <a:srgbClr val="000000"/>
                </a:solidFill>
                <a:effectLst/>
              </a:defRPr>
            </a:pPr>
            <a:r>
              <a:rPr sz="3200" i="1">
                <a:solidFill>
                  <a:srgbClr val="4F5C3F"/>
                </a:solidFill>
                <a:effectLst>
                  <a:outerShdw blurRad="25400" dist="12700" rotWithShape="0">
                    <a:srgbClr val="FFFFFF">
                      <a:alpha val="45000"/>
                    </a:srgbClr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825500" y="7137400"/>
            <a:ext cx="11353800" cy="1181100"/>
          </a:xfrm>
          <a:prstGeom prst="rect">
            <a:avLst/>
          </a:prstGeom>
        </p:spPr>
        <p:txBody>
          <a:bodyPr anchor="b"/>
          <a:lstStyle/>
          <a:p>
            <a:pPr lvl="0">
              <a:defRPr sz="1800" cap="none" spc="0">
                <a:solidFill>
                  <a:srgbClr val="000000"/>
                </a:solidFill>
                <a:effectLst/>
              </a:defRPr>
            </a:pPr>
            <a:r>
              <a:rPr sz="6400" cap="all" spc="320">
                <a:solidFill>
                  <a:srgbClr val="FBF9E6"/>
                </a:solidFill>
                <a:effectLst>
                  <a:outerShdw blurRad="25400" dist="25400" dir="16200000" rotWithShape="0">
                    <a:srgbClr val="3A3A3A">
                      <a:alpha val="70000"/>
                    </a:srgbClr>
                  </a:outerShdw>
                </a:effectLst>
              </a:rPr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825500" y="8305800"/>
            <a:ext cx="11353800" cy="889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FontTx/>
              <a:buNone/>
              <a:defRPr sz="4300" i="1">
                <a:solidFill>
                  <a:srgbClr val="F6E0AB"/>
                </a:solidFill>
                <a:effectLst>
                  <a:outerShdw blurRad="12700" dist="25400" dir="16200000" rotWithShape="0">
                    <a:srgbClr val="000000">
                      <a:alpha val="30000"/>
                    </a:srgbClr>
                  </a:outerShdw>
                </a:effectLst>
                <a:latin typeface="Hoefler Text"/>
                <a:ea typeface="Hoefler Text"/>
                <a:cs typeface="Hoefler Text"/>
                <a:sym typeface="Hoefler Text"/>
              </a:defRPr>
            </a:lvl1pPr>
            <a:lvl2pPr marL="0" indent="228600" algn="ctr">
              <a:spcBef>
                <a:spcPts val="0"/>
              </a:spcBef>
              <a:buSzTx/>
              <a:buFontTx/>
              <a:buNone/>
              <a:defRPr sz="4300" i="1">
                <a:solidFill>
                  <a:srgbClr val="F6E0AB"/>
                </a:solidFill>
                <a:effectLst>
                  <a:outerShdw blurRad="12700" dist="25400" dir="16200000" rotWithShape="0">
                    <a:srgbClr val="000000">
                      <a:alpha val="30000"/>
                    </a:srgbClr>
                  </a:outerShdw>
                </a:effectLst>
                <a:latin typeface="Hoefler Text"/>
                <a:ea typeface="Hoefler Text"/>
                <a:cs typeface="Hoefler Text"/>
                <a:sym typeface="Hoefler Text"/>
              </a:defRPr>
            </a:lvl2pPr>
            <a:lvl3pPr marL="0" indent="457200" algn="ctr">
              <a:spcBef>
                <a:spcPts val="0"/>
              </a:spcBef>
              <a:buSzTx/>
              <a:buFontTx/>
              <a:buNone/>
              <a:defRPr sz="4300" i="1">
                <a:solidFill>
                  <a:srgbClr val="F6E0AB"/>
                </a:solidFill>
                <a:effectLst>
                  <a:outerShdw blurRad="12700" dist="25400" dir="16200000" rotWithShape="0">
                    <a:srgbClr val="000000">
                      <a:alpha val="30000"/>
                    </a:srgbClr>
                  </a:outerShdw>
                </a:effectLst>
                <a:latin typeface="Hoefler Text"/>
                <a:ea typeface="Hoefler Text"/>
                <a:cs typeface="Hoefler Text"/>
                <a:sym typeface="Hoefler Text"/>
              </a:defRPr>
            </a:lvl3pPr>
            <a:lvl4pPr marL="0" indent="685800" algn="ctr">
              <a:spcBef>
                <a:spcPts val="0"/>
              </a:spcBef>
              <a:buSzTx/>
              <a:buFontTx/>
              <a:buNone/>
              <a:defRPr sz="4300" i="1">
                <a:solidFill>
                  <a:srgbClr val="F6E0AB"/>
                </a:solidFill>
                <a:effectLst>
                  <a:outerShdw blurRad="12700" dist="25400" dir="16200000" rotWithShape="0">
                    <a:srgbClr val="000000">
                      <a:alpha val="30000"/>
                    </a:srgbClr>
                  </a:outerShdw>
                </a:effectLst>
                <a:latin typeface="Hoefler Text"/>
                <a:ea typeface="Hoefler Text"/>
                <a:cs typeface="Hoefler Text"/>
                <a:sym typeface="Hoefler Text"/>
              </a:defRPr>
            </a:lvl4pPr>
            <a:lvl5pPr marL="0" indent="914400" algn="ctr">
              <a:spcBef>
                <a:spcPts val="0"/>
              </a:spcBef>
              <a:buSzTx/>
              <a:buFontTx/>
              <a:buNone/>
              <a:defRPr sz="4300" i="1">
                <a:solidFill>
                  <a:srgbClr val="F6E0AB"/>
                </a:solidFill>
                <a:effectLst>
                  <a:outerShdw blurRad="12700" dist="25400" dir="16200000" rotWithShape="0">
                    <a:srgbClr val="000000">
                      <a:alpha val="30000"/>
                    </a:srgbClr>
                  </a:outerShdw>
                </a:effectLst>
                <a:latin typeface="Hoefler Text"/>
                <a:ea typeface="Hoefler Text"/>
                <a:cs typeface="Hoefler Text"/>
                <a:sym typeface="Hoefler Text"/>
              </a:defRPr>
            </a:lvl5pPr>
          </a:lstStyle>
          <a:p>
            <a:pPr lvl="0">
              <a:defRPr sz="1800" i="0">
                <a:solidFill>
                  <a:srgbClr val="000000"/>
                </a:solidFill>
                <a:effectLst/>
              </a:defRPr>
            </a:pPr>
            <a:r>
              <a:rPr sz="4300" i="1">
                <a:solidFill>
                  <a:srgbClr val="F6E0AB"/>
                </a:solidFill>
                <a:effectLst>
                  <a:outerShdw blurRad="12700" dist="25400" dir="16200000" rotWithShape="0">
                    <a:srgbClr val="000000">
                      <a:alpha val="30000"/>
                    </a:srgbClr>
                  </a:outerShdw>
                </a:effectLst>
              </a:rPr>
              <a:t>Body Level One</a:t>
            </a:r>
          </a:p>
          <a:p>
            <a:pPr lvl="1">
              <a:defRPr sz="1800" i="0">
                <a:solidFill>
                  <a:srgbClr val="000000"/>
                </a:solidFill>
                <a:effectLst/>
              </a:defRPr>
            </a:pPr>
            <a:r>
              <a:rPr sz="4300" i="1">
                <a:solidFill>
                  <a:srgbClr val="F6E0AB"/>
                </a:solidFill>
                <a:effectLst>
                  <a:outerShdw blurRad="12700" dist="25400" dir="16200000" rotWithShape="0">
                    <a:srgbClr val="000000">
                      <a:alpha val="30000"/>
                    </a:srgbClr>
                  </a:outerShdw>
                </a:effectLst>
              </a:rPr>
              <a:t>Body Level Two</a:t>
            </a:r>
          </a:p>
          <a:p>
            <a:pPr lvl="2">
              <a:defRPr sz="1800" i="0">
                <a:solidFill>
                  <a:srgbClr val="000000"/>
                </a:solidFill>
                <a:effectLst/>
              </a:defRPr>
            </a:pPr>
            <a:r>
              <a:rPr sz="4300" i="1">
                <a:solidFill>
                  <a:srgbClr val="F6E0AB"/>
                </a:solidFill>
                <a:effectLst>
                  <a:outerShdw blurRad="12700" dist="25400" dir="16200000" rotWithShape="0">
                    <a:srgbClr val="000000">
                      <a:alpha val="30000"/>
                    </a:srgbClr>
                  </a:outerShdw>
                </a:effectLst>
              </a:rPr>
              <a:t>Body Level Three</a:t>
            </a:r>
          </a:p>
          <a:p>
            <a:pPr lvl="3">
              <a:defRPr sz="1800" i="0">
                <a:solidFill>
                  <a:srgbClr val="000000"/>
                </a:solidFill>
                <a:effectLst/>
              </a:defRPr>
            </a:pPr>
            <a:r>
              <a:rPr sz="4300" i="1">
                <a:solidFill>
                  <a:srgbClr val="F6E0AB"/>
                </a:solidFill>
                <a:effectLst>
                  <a:outerShdw blurRad="12700" dist="25400" dir="16200000" rotWithShape="0">
                    <a:srgbClr val="000000">
                      <a:alpha val="30000"/>
                    </a:srgbClr>
                  </a:outerShdw>
                </a:effectLst>
              </a:rPr>
              <a:t>Body Level Four</a:t>
            </a:r>
          </a:p>
          <a:p>
            <a:pPr lvl="4">
              <a:defRPr sz="1800" i="0">
                <a:solidFill>
                  <a:srgbClr val="000000"/>
                </a:solidFill>
                <a:effectLst/>
              </a:defRPr>
            </a:pPr>
            <a:r>
              <a:rPr sz="4300" i="1">
                <a:solidFill>
                  <a:srgbClr val="F6E0AB"/>
                </a:solidFill>
                <a:effectLst>
                  <a:outerShdw blurRad="12700" dist="25400" dir="16200000" rotWithShape="0">
                    <a:srgbClr val="000000">
                      <a:alpha val="30000"/>
                    </a:srgbClr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825500" y="3733800"/>
            <a:ext cx="11353800" cy="2273300"/>
          </a:xfrm>
          <a:prstGeom prst="rect">
            <a:avLst/>
          </a:prstGeom>
          <a:effectLst>
            <a:outerShdw blurRad="25400" dist="12700" dir="5400000" rotWithShape="0">
              <a:srgbClr val="FFFFFF"/>
            </a:outerShdw>
          </a:effectLst>
        </p:spPr>
        <p:txBody>
          <a:bodyPr/>
          <a:lstStyle>
            <a:lvl1pPr>
              <a:defRPr>
                <a:solidFill>
                  <a:srgbClr val="4F5C3F">
                    <a:alpha val="69000"/>
                  </a:srgbClr>
                </a:solidFill>
                <a:effectLst>
                  <a:outerShdw blurRad="25400" dist="12700" dir="16200000" rotWithShape="0">
                    <a:srgbClr val="3A3A3A">
                      <a:alpha val="35000"/>
                    </a:srgbClr>
                  </a:outerShdw>
                </a:effectLst>
              </a:defRPr>
            </a:lvl1pPr>
          </a:lstStyle>
          <a:p>
            <a:pPr lvl="0">
              <a:defRPr sz="1800" cap="none" spc="0">
                <a:solidFill>
                  <a:srgbClr val="000000"/>
                </a:solidFill>
                <a:effectLst/>
              </a:defRPr>
            </a:pPr>
            <a:r>
              <a:rPr sz="6400" cap="all" spc="320">
                <a:solidFill>
                  <a:srgbClr val="4F5C3F">
                    <a:alpha val="69000"/>
                  </a:srgbClr>
                </a:solidFill>
                <a:effectLst>
                  <a:outerShdw blurRad="25400" dist="12700" dir="16200000" rotWithShape="0">
                    <a:srgbClr val="3A3A3A">
                      <a:alpha val="35000"/>
                    </a:srgbClr>
                  </a:outerShdw>
                </a:effectLst>
              </a:rP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304800" y="1778000"/>
            <a:ext cx="7327900" cy="3340100"/>
          </a:xfrm>
          <a:prstGeom prst="rect">
            <a:avLst/>
          </a:prstGeom>
          <a:effectLst>
            <a:outerShdw blurRad="25400" dist="12700" dir="5400000" rotWithShape="0">
              <a:srgbClr val="FFFFFF"/>
            </a:outerShdw>
          </a:effectLst>
        </p:spPr>
        <p:txBody>
          <a:bodyPr anchor="b"/>
          <a:lstStyle>
            <a:lvl1pPr>
              <a:defRPr>
                <a:solidFill>
                  <a:srgbClr val="4F5C3F">
                    <a:alpha val="69000"/>
                  </a:srgbClr>
                </a:solidFill>
                <a:effectLst>
                  <a:outerShdw blurRad="25400" dist="12700" dir="16200000" rotWithShape="0">
                    <a:srgbClr val="3A3A3A">
                      <a:alpha val="35000"/>
                    </a:srgbClr>
                  </a:outerShdw>
                </a:effectLst>
              </a:defRPr>
            </a:lvl1pPr>
          </a:lstStyle>
          <a:p>
            <a:pPr lvl="0">
              <a:defRPr sz="1800" cap="none" spc="0">
                <a:solidFill>
                  <a:srgbClr val="000000"/>
                </a:solidFill>
                <a:effectLst/>
              </a:defRPr>
            </a:pPr>
            <a:r>
              <a:rPr sz="6400" cap="all" spc="320">
                <a:solidFill>
                  <a:srgbClr val="4F5C3F">
                    <a:alpha val="69000"/>
                  </a:srgbClr>
                </a:solidFill>
                <a:effectLst>
                  <a:outerShdw blurRad="25400" dist="12700" dir="16200000" rotWithShape="0">
                    <a:srgbClr val="3A3A3A">
                      <a:alpha val="35000"/>
                    </a:srgbClr>
                  </a:outerShdw>
                </a:effectLst>
              </a:rPr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304800" y="5168900"/>
            <a:ext cx="7327900" cy="2743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FontTx/>
              <a:buNone/>
              <a:defRPr sz="3200" i="1"/>
            </a:lvl1pPr>
            <a:lvl2pPr marL="0" indent="228600" algn="ctr">
              <a:spcBef>
                <a:spcPts val="0"/>
              </a:spcBef>
              <a:buSzTx/>
              <a:buFontTx/>
              <a:buNone/>
              <a:defRPr sz="3200" i="1"/>
            </a:lvl2pPr>
            <a:lvl3pPr marL="0" indent="457200" algn="ctr">
              <a:spcBef>
                <a:spcPts val="0"/>
              </a:spcBef>
              <a:buSzTx/>
              <a:buFontTx/>
              <a:buNone/>
              <a:defRPr sz="3200" i="1"/>
            </a:lvl3pPr>
            <a:lvl4pPr marL="0" indent="685800" algn="ctr">
              <a:spcBef>
                <a:spcPts val="0"/>
              </a:spcBef>
              <a:buSzTx/>
              <a:buFontTx/>
              <a:buNone/>
              <a:defRPr sz="3200" i="1"/>
            </a:lvl4pPr>
            <a:lvl5pPr marL="0" indent="914400" algn="ctr">
              <a:spcBef>
                <a:spcPts val="0"/>
              </a:spcBef>
              <a:buSzTx/>
              <a:buFontTx/>
              <a:buNone/>
              <a:defRPr sz="3200" i="1"/>
            </a:lvl5pPr>
          </a:lstStyle>
          <a:p>
            <a:pPr lvl="0">
              <a:defRPr sz="1800" i="0">
                <a:solidFill>
                  <a:srgbClr val="000000"/>
                </a:solidFill>
                <a:effectLst/>
              </a:defRPr>
            </a:pPr>
            <a:r>
              <a:rPr sz="3200" i="1">
                <a:solidFill>
                  <a:srgbClr val="4F5C3F"/>
                </a:solidFill>
                <a:effectLst>
                  <a:outerShdw blurRad="25400" dist="12700" rotWithShape="0">
                    <a:srgbClr val="FFFFFF">
                      <a:alpha val="45000"/>
                    </a:srgbClr>
                  </a:outerShdw>
                </a:effectLst>
              </a:rPr>
              <a:t>Body Level One</a:t>
            </a:r>
          </a:p>
          <a:p>
            <a:pPr lvl="1">
              <a:defRPr sz="1800" i="0">
                <a:solidFill>
                  <a:srgbClr val="000000"/>
                </a:solidFill>
                <a:effectLst/>
              </a:defRPr>
            </a:pPr>
            <a:r>
              <a:rPr sz="3200" i="1">
                <a:solidFill>
                  <a:srgbClr val="4F5C3F"/>
                </a:solidFill>
                <a:effectLst>
                  <a:outerShdw blurRad="25400" dist="12700" rotWithShape="0">
                    <a:srgbClr val="FFFFFF">
                      <a:alpha val="45000"/>
                    </a:srgbClr>
                  </a:outerShdw>
                </a:effectLst>
              </a:rPr>
              <a:t>Body Level Two</a:t>
            </a:r>
          </a:p>
          <a:p>
            <a:pPr lvl="2">
              <a:defRPr sz="1800" i="0">
                <a:solidFill>
                  <a:srgbClr val="000000"/>
                </a:solidFill>
                <a:effectLst/>
              </a:defRPr>
            </a:pPr>
            <a:r>
              <a:rPr sz="3200" i="1">
                <a:solidFill>
                  <a:srgbClr val="4F5C3F"/>
                </a:solidFill>
                <a:effectLst>
                  <a:outerShdw blurRad="25400" dist="12700" rotWithShape="0">
                    <a:srgbClr val="FFFFFF">
                      <a:alpha val="45000"/>
                    </a:srgbClr>
                  </a:outerShdw>
                </a:effectLst>
              </a:rPr>
              <a:t>Body Level Three</a:t>
            </a:r>
          </a:p>
          <a:p>
            <a:pPr lvl="3">
              <a:defRPr sz="1800" i="0">
                <a:solidFill>
                  <a:srgbClr val="000000"/>
                </a:solidFill>
                <a:effectLst/>
              </a:defRPr>
            </a:pPr>
            <a:r>
              <a:rPr sz="3200" i="1">
                <a:solidFill>
                  <a:srgbClr val="4F5C3F"/>
                </a:solidFill>
                <a:effectLst>
                  <a:outerShdw blurRad="25400" dist="12700" rotWithShape="0">
                    <a:srgbClr val="FFFFFF">
                      <a:alpha val="45000"/>
                    </a:srgbClr>
                  </a:outerShdw>
                </a:effectLst>
              </a:rPr>
              <a:t>Body Level Four</a:t>
            </a:r>
          </a:p>
          <a:p>
            <a:pPr lvl="4">
              <a:defRPr sz="1800" i="0">
                <a:solidFill>
                  <a:srgbClr val="000000"/>
                </a:solidFill>
                <a:effectLst/>
              </a:defRPr>
            </a:pPr>
            <a:r>
              <a:rPr sz="3200" i="1">
                <a:solidFill>
                  <a:srgbClr val="4F5C3F"/>
                </a:solidFill>
                <a:effectLst>
                  <a:outerShdw blurRad="25400" dist="12700" rotWithShape="0">
                    <a:srgbClr val="FFFFFF">
                      <a:alpha val="45000"/>
                    </a:srgbClr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cap="none" spc="0">
                <a:solidFill>
                  <a:srgbClr val="000000"/>
                </a:solidFill>
                <a:effectLst/>
              </a:defRPr>
            </a:pPr>
            <a:r>
              <a:rPr sz="6400" cap="all" spc="320">
                <a:solidFill>
                  <a:srgbClr val="FBF9E6"/>
                </a:solidFill>
                <a:effectLst>
                  <a:outerShdw blurRad="25400" dist="25400" dir="16200000" rotWithShape="0">
                    <a:srgbClr val="3A3A3A">
                      <a:alpha val="70000"/>
                    </a:srgbClr>
                  </a:outerShdw>
                </a:effectLst>
              </a:rP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cap="none" spc="0">
                <a:solidFill>
                  <a:srgbClr val="000000"/>
                </a:solidFill>
                <a:effectLst/>
              </a:defRPr>
            </a:pPr>
            <a:r>
              <a:rPr sz="6400" cap="all" spc="320">
                <a:solidFill>
                  <a:srgbClr val="FBF9E6"/>
                </a:solidFill>
                <a:effectLst>
                  <a:outerShdw blurRad="25400" dist="25400" dir="16200000" rotWithShape="0">
                    <a:srgbClr val="3A3A3A">
                      <a:alpha val="70000"/>
                    </a:srgbClr>
                  </a:outerShdw>
                </a:effectLst>
              </a:rPr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4F5C3F"/>
                </a:solidFill>
                <a:effectLst>
                  <a:outerShdw blurRad="25400" dist="12700" rotWithShape="0">
                    <a:srgbClr val="FFFFFF">
                      <a:alpha val="45000"/>
                    </a:srgbClr>
                  </a:outerShdw>
                </a:effectLst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4F5C3F"/>
                </a:solidFill>
                <a:effectLst>
                  <a:outerShdw blurRad="25400" dist="12700" rotWithShape="0">
                    <a:srgbClr val="FFFFFF">
                      <a:alpha val="45000"/>
                    </a:srgbClr>
                  </a:outerShdw>
                </a:effectLst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4F5C3F"/>
                </a:solidFill>
                <a:effectLst>
                  <a:outerShdw blurRad="25400" dist="12700" rotWithShape="0">
                    <a:srgbClr val="FFFFFF">
                      <a:alpha val="45000"/>
                    </a:srgbClr>
                  </a:outerShdw>
                </a:effectLst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4F5C3F"/>
                </a:solidFill>
                <a:effectLst>
                  <a:outerShdw blurRad="25400" dist="12700" rotWithShape="0">
                    <a:srgbClr val="FFFFFF">
                      <a:alpha val="45000"/>
                    </a:srgbClr>
                  </a:outerShdw>
                </a:effectLst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4F5C3F"/>
                </a:solidFill>
                <a:effectLst>
                  <a:outerShdw blurRad="25400" dist="12700" rotWithShape="0">
                    <a:srgbClr val="FFFFFF">
                      <a:alpha val="45000"/>
                    </a:srgbClr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825500" y="825500"/>
            <a:ext cx="11353800" cy="81026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4F5C3F"/>
                </a:solidFill>
                <a:effectLst>
                  <a:outerShdw blurRad="25400" dist="12700" rotWithShape="0">
                    <a:srgbClr val="FFFFFF">
                      <a:alpha val="45000"/>
                    </a:srgbClr>
                  </a:outerShdw>
                </a:effectLst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4F5C3F"/>
                </a:solidFill>
                <a:effectLst>
                  <a:outerShdw blurRad="25400" dist="12700" rotWithShape="0">
                    <a:srgbClr val="FFFFFF">
                      <a:alpha val="45000"/>
                    </a:srgbClr>
                  </a:outerShdw>
                </a:effectLst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4F5C3F"/>
                </a:solidFill>
                <a:effectLst>
                  <a:outerShdw blurRad="25400" dist="12700" rotWithShape="0">
                    <a:srgbClr val="FFFFFF">
                      <a:alpha val="45000"/>
                    </a:srgbClr>
                  </a:outerShdw>
                </a:effectLst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4F5C3F"/>
                </a:solidFill>
                <a:effectLst>
                  <a:outerShdw blurRad="25400" dist="12700" rotWithShape="0">
                    <a:srgbClr val="FFFFFF">
                      <a:alpha val="45000"/>
                    </a:srgbClr>
                  </a:outerShdw>
                </a:effectLst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4F5C3F"/>
                </a:solidFill>
                <a:effectLst>
                  <a:outerShdw blurRad="25400" dist="12700" rotWithShape="0">
                    <a:srgbClr val="FFFFFF">
                      <a:alpha val="45000"/>
                    </a:srgbClr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Embossed_Background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7700" y="647700"/>
            <a:ext cx="11747500" cy="847219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25500" y="50800"/>
            <a:ext cx="11353800" cy="2032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 cap="none" spc="0">
                <a:solidFill>
                  <a:srgbClr val="000000"/>
                </a:solidFill>
                <a:effectLst/>
              </a:defRPr>
            </a:pPr>
            <a:r>
              <a:rPr sz="6400" cap="all" spc="320">
                <a:solidFill>
                  <a:srgbClr val="FBF9E6"/>
                </a:solidFill>
                <a:effectLst>
                  <a:outerShdw blurRad="25400" dist="25400" dir="16200000" rotWithShape="0">
                    <a:srgbClr val="3A3A3A">
                      <a:alpha val="70000"/>
                    </a:srgbClr>
                  </a:outerShdw>
                </a:effectLst>
              </a:rP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25500" y="2705100"/>
            <a:ext cx="11353800" cy="622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buBlip>
                <a:blip r:embed="rId13"/>
              </a:buBlip>
            </a:lvl1pPr>
            <a:lvl2pPr>
              <a:buBlip>
                <a:blip r:embed="rId13"/>
              </a:buBlip>
            </a:lvl2pPr>
            <a:lvl3pPr>
              <a:buBlip>
                <a:blip r:embed="rId13"/>
              </a:buBlip>
            </a:lvl3pPr>
            <a:lvl4pPr>
              <a:buBlip>
                <a:blip r:embed="rId13"/>
              </a:buBlip>
            </a:lvl4pPr>
            <a:lvl5pPr>
              <a:buBlip>
                <a:blip r:embed="rId13"/>
              </a:buBlip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4F5C3F"/>
                </a:solidFill>
                <a:effectLst>
                  <a:outerShdw blurRad="25400" dist="12700" rotWithShape="0">
                    <a:srgbClr val="FFFFFF">
                      <a:alpha val="45000"/>
                    </a:srgbClr>
                  </a:outerShdw>
                </a:effectLst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4F5C3F"/>
                </a:solidFill>
                <a:effectLst>
                  <a:outerShdw blurRad="25400" dist="12700" rotWithShape="0">
                    <a:srgbClr val="FFFFFF">
                      <a:alpha val="45000"/>
                    </a:srgbClr>
                  </a:outerShdw>
                </a:effectLst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4F5C3F"/>
                </a:solidFill>
                <a:effectLst>
                  <a:outerShdw blurRad="25400" dist="12700" rotWithShape="0">
                    <a:srgbClr val="FFFFFF">
                      <a:alpha val="45000"/>
                    </a:srgbClr>
                  </a:outerShdw>
                </a:effectLst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4F5C3F"/>
                </a:solidFill>
                <a:effectLst>
                  <a:outerShdw blurRad="25400" dist="12700" rotWithShape="0">
                    <a:srgbClr val="FFFFFF">
                      <a:alpha val="45000"/>
                    </a:srgbClr>
                  </a:outerShdw>
                </a:effectLst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4F5C3F"/>
                </a:solidFill>
                <a:effectLst>
                  <a:outerShdw blurRad="25400" dist="12700" rotWithShape="0">
                    <a:srgbClr val="FFFFFF">
                      <a:alpha val="45000"/>
                    </a:srgbClr>
                  </a:outerShdw>
                </a:effectLst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algn="ctr" defTabSz="584200">
        <a:lnSpc>
          <a:spcPct val="90000"/>
        </a:lnSpc>
        <a:defRPr sz="6400" cap="all" spc="320">
          <a:solidFill>
            <a:srgbClr val="FBF9E6"/>
          </a:solidFill>
          <a:effectLst>
            <a:outerShdw blurRad="25400" dist="25400" dir="16200000" rotWithShape="0">
              <a:srgbClr val="3A3A3A">
                <a:alpha val="70000"/>
              </a:srgbClr>
            </a:outerShdw>
          </a:effectLst>
          <a:latin typeface="+mn-lt"/>
          <a:ea typeface="+mn-ea"/>
          <a:cs typeface="+mn-cs"/>
          <a:sym typeface="Georgia"/>
        </a:defRPr>
      </a:lvl1pPr>
      <a:lvl2pPr indent="228600" algn="ctr" defTabSz="584200">
        <a:lnSpc>
          <a:spcPct val="90000"/>
        </a:lnSpc>
        <a:defRPr sz="6400" cap="all" spc="320">
          <a:solidFill>
            <a:srgbClr val="FBF9E6"/>
          </a:solidFill>
          <a:effectLst>
            <a:outerShdw blurRad="25400" dist="25400" dir="16200000" rotWithShape="0">
              <a:srgbClr val="3A3A3A">
                <a:alpha val="70000"/>
              </a:srgbClr>
            </a:outerShdw>
          </a:effectLst>
          <a:latin typeface="+mn-lt"/>
          <a:ea typeface="+mn-ea"/>
          <a:cs typeface="+mn-cs"/>
          <a:sym typeface="Georgia"/>
        </a:defRPr>
      </a:lvl2pPr>
      <a:lvl3pPr indent="457200" algn="ctr" defTabSz="584200">
        <a:lnSpc>
          <a:spcPct val="90000"/>
        </a:lnSpc>
        <a:defRPr sz="6400" cap="all" spc="320">
          <a:solidFill>
            <a:srgbClr val="FBF9E6"/>
          </a:solidFill>
          <a:effectLst>
            <a:outerShdw blurRad="25400" dist="25400" dir="16200000" rotWithShape="0">
              <a:srgbClr val="3A3A3A">
                <a:alpha val="70000"/>
              </a:srgbClr>
            </a:outerShdw>
          </a:effectLst>
          <a:latin typeface="+mn-lt"/>
          <a:ea typeface="+mn-ea"/>
          <a:cs typeface="+mn-cs"/>
          <a:sym typeface="Georgia"/>
        </a:defRPr>
      </a:lvl3pPr>
      <a:lvl4pPr indent="685800" algn="ctr" defTabSz="584200">
        <a:lnSpc>
          <a:spcPct val="90000"/>
        </a:lnSpc>
        <a:defRPr sz="6400" cap="all" spc="320">
          <a:solidFill>
            <a:srgbClr val="FBF9E6"/>
          </a:solidFill>
          <a:effectLst>
            <a:outerShdw blurRad="25400" dist="25400" dir="16200000" rotWithShape="0">
              <a:srgbClr val="3A3A3A">
                <a:alpha val="70000"/>
              </a:srgbClr>
            </a:outerShdw>
          </a:effectLst>
          <a:latin typeface="+mn-lt"/>
          <a:ea typeface="+mn-ea"/>
          <a:cs typeface="+mn-cs"/>
          <a:sym typeface="Georgia"/>
        </a:defRPr>
      </a:lvl4pPr>
      <a:lvl5pPr indent="914400" algn="ctr" defTabSz="584200">
        <a:lnSpc>
          <a:spcPct val="90000"/>
        </a:lnSpc>
        <a:defRPr sz="6400" cap="all" spc="320">
          <a:solidFill>
            <a:srgbClr val="FBF9E6"/>
          </a:solidFill>
          <a:effectLst>
            <a:outerShdw blurRad="25400" dist="25400" dir="16200000" rotWithShape="0">
              <a:srgbClr val="3A3A3A">
                <a:alpha val="70000"/>
              </a:srgbClr>
            </a:outerShdw>
          </a:effectLst>
          <a:latin typeface="+mn-lt"/>
          <a:ea typeface="+mn-ea"/>
          <a:cs typeface="+mn-cs"/>
          <a:sym typeface="Georgia"/>
        </a:defRPr>
      </a:lvl5pPr>
      <a:lvl6pPr indent="1143000" algn="ctr" defTabSz="584200">
        <a:lnSpc>
          <a:spcPct val="90000"/>
        </a:lnSpc>
        <a:defRPr sz="6400" cap="all" spc="320">
          <a:solidFill>
            <a:srgbClr val="FBF9E6"/>
          </a:solidFill>
          <a:effectLst>
            <a:outerShdw blurRad="25400" dist="25400" dir="16200000" rotWithShape="0">
              <a:srgbClr val="3A3A3A">
                <a:alpha val="70000"/>
              </a:srgbClr>
            </a:outerShdw>
          </a:effectLst>
          <a:latin typeface="+mn-lt"/>
          <a:ea typeface="+mn-ea"/>
          <a:cs typeface="+mn-cs"/>
          <a:sym typeface="Georgia"/>
        </a:defRPr>
      </a:lvl6pPr>
      <a:lvl7pPr indent="1371600" algn="ctr" defTabSz="584200">
        <a:lnSpc>
          <a:spcPct val="90000"/>
        </a:lnSpc>
        <a:defRPr sz="6400" cap="all" spc="320">
          <a:solidFill>
            <a:srgbClr val="FBF9E6"/>
          </a:solidFill>
          <a:effectLst>
            <a:outerShdw blurRad="25400" dist="25400" dir="16200000" rotWithShape="0">
              <a:srgbClr val="3A3A3A">
                <a:alpha val="70000"/>
              </a:srgbClr>
            </a:outerShdw>
          </a:effectLst>
          <a:latin typeface="+mn-lt"/>
          <a:ea typeface="+mn-ea"/>
          <a:cs typeface="+mn-cs"/>
          <a:sym typeface="Georgia"/>
        </a:defRPr>
      </a:lvl7pPr>
      <a:lvl8pPr indent="1600200" algn="ctr" defTabSz="584200">
        <a:lnSpc>
          <a:spcPct val="90000"/>
        </a:lnSpc>
        <a:defRPr sz="6400" cap="all" spc="320">
          <a:solidFill>
            <a:srgbClr val="FBF9E6"/>
          </a:solidFill>
          <a:effectLst>
            <a:outerShdw blurRad="25400" dist="25400" dir="16200000" rotWithShape="0">
              <a:srgbClr val="3A3A3A">
                <a:alpha val="70000"/>
              </a:srgbClr>
            </a:outerShdw>
          </a:effectLst>
          <a:latin typeface="+mn-lt"/>
          <a:ea typeface="+mn-ea"/>
          <a:cs typeface="+mn-cs"/>
          <a:sym typeface="Georgia"/>
        </a:defRPr>
      </a:lvl8pPr>
      <a:lvl9pPr indent="1828800" algn="ctr" defTabSz="584200">
        <a:lnSpc>
          <a:spcPct val="90000"/>
        </a:lnSpc>
        <a:defRPr sz="6400" cap="all" spc="320">
          <a:solidFill>
            <a:srgbClr val="FBF9E6"/>
          </a:solidFill>
          <a:effectLst>
            <a:outerShdw blurRad="25400" dist="25400" dir="16200000" rotWithShape="0">
              <a:srgbClr val="3A3A3A">
                <a:alpha val="70000"/>
              </a:srgbClr>
            </a:outerShdw>
          </a:effectLst>
          <a:latin typeface="+mn-lt"/>
          <a:ea typeface="+mn-ea"/>
          <a:cs typeface="+mn-cs"/>
          <a:sym typeface="Georgia"/>
        </a:defRPr>
      </a:lvl9pPr>
    </p:titleStyle>
    <p:bodyStyle>
      <a:lvl1pPr marL="431800" indent="-431800" defTabSz="584200">
        <a:lnSpc>
          <a:spcPct val="120000"/>
        </a:lnSpc>
        <a:spcBef>
          <a:spcPts val="5200"/>
        </a:spcBef>
        <a:buSzPct val="35000"/>
        <a:buFont typeface="Zapf Dingbats"/>
        <a:buBlip>
          <a:blip r:embed="rId13"/>
        </a:buBlip>
        <a:defRPr sz="3600">
          <a:solidFill>
            <a:srgbClr val="4F5C3F"/>
          </a:solidFill>
          <a:effectLst>
            <a:outerShdw blurRad="25400" dist="12700" rotWithShape="0">
              <a:srgbClr val="FFFFFF">
                <a:alpha val="45000"/>
              </a:srgbClr>
            </a:outerShdw>
          </a:effectLst>
          <a:latin typeface="+mn-lt"/>
          <a:ea typeface="+mn-ea"/>
          <a:cs typeface="+mn-cs"/>
          <a:sym typeface="Georgia"/>
        </a:defRPr>
      </a:lvl1pPr>
      <a:lvl2pPr marL="863600" indent="-431800" defTabSz="584200">
        <a:lnSpc>
          <a:spcPct val="120000"/>
        </a:lnSpc>
        <a:spcBef>
          <a:spcPts val="5200"/>
        </a:spcBef>
        <a:buSzPct val="35000"/>
        <a:buFont typeface="Zapf Dingbats"/>
        <a:buBlip>
          <a:blip r:embed="rId13"/>
        </a:buBlip>
        <a:defRPr sz="3600">
          <a:solidFill>
            <a:srgbClr val="4F5C3F"/>
          </a:solidFill>
          <a:effectLst>
            <a:outerShdw blurRad="25400" dist="12700" rotWithShape="0">
              <a:srgbClr val="FFFFFF">
                <a:alpha val="45000"/>
              </a:srgbClr>
            </a:outerShdw>
          </a:effectLst>
          <a:latin typeface="+mn-lt"/>
          <a:ea typeface="+mn-ea"/>
          <a:cs typeface="+mn-cs"/>
          <a:sym typeface="Georgia"/>
        </a:defRPr>
      </a:lvl2pPr>
      <a:lvl3pPr marL="1295400" indent="-431800" defTabSz="584200">
        <a:lnSpc>
          <a:spcPct val="120000"/>
        </a:lnSpc>
        <a:spcBef>
          <a:spcPts val="5200"/>
        </a:spcBef>
        <a:buSzPct val="35000"/>
        <a:buFont typeface="Zapf Dingbats"/>
        <a:buBlip>
          <a:blip r:embed="rId13"/>
        </a:buBlip>
        <a:defRPr sz="3600">
          <a:solidFill>
            <a:srgbClr val="4F5C3F"/>
          </a:solidFill>
          <a:effectLst>
            <a:outerShdw blurRad="25400" dist="12700" rotWithShape="0">
              <a:srgbClr val="FFFFFF">
                <a:alpha val="45000"/>
              </a:srgbClr>
            </a:outerShdw>
          </a:effectLst>
          <a:latin typeface="+mn-lt"/>
          <a:ea typeface="+mn-ea"/>
          <a:cs typeface="+mn-cs"/>
          <a:sym typeface="Georgia"/>
        </a:defRPr>
      </a:lvl3pPr>
      <a:lvl4pPr marL="1727200" indent="-431800" defTabSz="584200">
        <a:lnSpc>
          <a:spcPct val="120000"/>
        </a:lnSpc>
        <a:spcBef>
          <a:spcPts val="5200"/>
        </a:spcBef>
        <a:buSzPct val="35000"/>
        <a:buFont typeface="Zapf Dingbats"/>
        <a:buBlip>
          <a:blip r:embed="rId13"/>
        </a:buBlip>
        <a:defRPr sz="3600">
          <a:solidFill>
            <a:srgbClr val="4F5C3F"/>
          </a:solidFill>
          <a:effectLst>
            <a:outerShdw blurRad="25400" dist="12700" rotWithShape="0">
              <a:srgbClr val="FFFFFF">
                <a:alpha val="45000"/>
              </a:srgbClr>
            </a:outerShdw>
          </a:effectLst>
          <a:latin typeface="+mn-lt"/>
          <a:ea typeface="+mn-ea"/>
          <a:cs typeface="+mn-cs"/>
          <a:sym typeface="Georgia"/>
        </a:defRPr>
      </a:lvl4pPr>
      <a:lvl5pPr marL="2159000" indent="-431800" defTabSz="584200">
        <a:lnSpc>
          <a:spcPct val="120000"/>
        </a:lnSpc>
        <a:spcBef>
          <a:spcPts val="5200"/>
        </a:spcBef>
        <a:buSzPct val="35000"/>
        <a:buFont typeface="Zapf Dingbats"/>
        <a:buBlip>
          <a:blip r:embed="rId13"/>
        </a:buBlip>
        <a:defRPr sz="3600">
          <a:solidFill>
            <a:srgbClr val="4F5C3F"/>
          </a:solidFill>
          <a:effectLst>
            <a:outerShdw blurRad="25400" dist="12700" rotWithShape="0">
              <a:srgbClr val="FFFFFF">
                <a:alpha val="45000"/>
              </a:srgbClr>
            </a:outerShdw>
          </a:effectLst>
          <a:latin typeface="+mn-lt"/>
          <a:ea typeface="+mn-ea"/>
          <a:cs typeface="+mn-cs"/>
          <a:sym typeface="Georgia"/>
        </a:defRPr>
      </a:lvl5pPr>
      <a:lvl6pPr marL="2590800" indent="-431800" defTabSz="584200">
        <a:lnSpc>
          <a:spcPct val="120000"/>
        </a:lnSpc>
        <a:spcBef>
          <a:spcPts val="5200"/>
        </a:spcBef>
        <a:buSzPct val="35000"/>
        <a:buFont typeface="Zapf Dingbats"/>
        <a:buBlip>
          <a:blip r:embed="rId13"/>
        </a:buBlip>
        <a:defRPr sz="3600">
          <a:solidFill>
            <a:srgbClr val="4F5C3F"/>
          </a:solidFill>
          <a:effectLst>
            <a:outerShdw blurRad="25400" dist="12700" rotWithShape="0">
              <a:srgbClr val="FFFFFF">
                <a:alpha val="45000"/>
              </a:srgbClr>
            </a:outerShdw>
          </a:effectLst>
          <a:latin typeface="+mn-lt"/>
          <a:ea typeface="+mn-ea"/>
          <a:cs typeface="+mn-cs"/>
          <a:sym typeface="Georgia"/>
        </a:defRPr>
      </a:lvl6pPr>
      <a:lvl7pPr marL="3022600" indent="-431800" defTabSz="584200">
        <a:lnSpc>
          <a:spcPct val="120000"/>
        </a:lnSpc>
        <a:spcBef>
          <a:spcPts val="5200"/>
        </a:spcBef>
        <a:buSzPct val="35000"/>
        <a:buFont typeface="Zapf Dingbats"/>
        <a:buBlip>
          <a:blip r:embed="rId13"/>
        </a:buBlip>
        <a:defRPr sz="3600">
          <a:solidFill>
            <a:srgbClr val="4F5C3F"/>
          </a:solidFill>
          <a:effectLst>
            <a:outerShdw blurRad="25400" dist="12700" rotWithShape="0">
              <a:srgbClr val="FFFFFF">
                <a:alpha val="45000"/>
              </a:srgbClr>
            </a:outerShdw>
          </a:effectLst>
          <a:latin typeface="+mn-lt"/>
          <a:ea typeface="+mn-ea"/>
          <a:cs typeface="+mn-cs"/>
          <a:sym typeface="Georgia"/>
        </a:defRPr>
      </a:lvl7pPr>
      <a:lvl8pPr marL="3454400" indent="-431800" defTabSz="584200">
        <a:lnSpc>
          <a:spcPct val="120000"/>
        </a:lnSpc>
        <a:spcBef>
          <a:spcPts val="5200"/>
        </a:spcBef>
        <a:buSzPct val="35000"/>
        <a:buFont typeface="Zapf Dingbats"/>
        <a:buBlip>
          <a:blip r:embed="rId13"/>
        </a:buBlip>
        <a:defRPr sz="3600">
          <a:solidFill>
            <a:srgbClr val="4F5C3F"/>
          </a:solidFill>
          <a:effectLst>
            <a:outerShdw blurRad="25400" dist="12700" rotWithShape="0">
              <a:srgbClr val="FFFFFF">
                <a:alpha val="45000"/>
              </a:srgbClr>
            </a:outerShdw>
          </a:effectLst>
          <a:latin typeface="+mn-lt"/>
          <a:ea typeface="+mn-ea"/>
          <a:cs typeface="+mn-cs"/>
          <a:sym typeface="Georgia"/>
        </a:defRPr>
      </a:lvl8pPr>
      <a:lvl9pPr marL="3886200" indent="-431800" defTabSz="584200">
        <a:lnSpc>
          <a:spcPct val="120000"/>
        </a:lnSpc>
        <a:spcBef>
          <a:spcPts val="5200"/>
        </a:spcBef>
        <a:buSzPct val="35000"/>
        <a:buFont typeface="Zapf Dingbats"/>
        <a:buBlip>
          <a:blip r:embed="rId13"/>
        </a:buBlip>
        <a:defRPr sz="3600">
          <a:solidFill>
            <a:srgbClr val="4F5C3F"/>
          </a:solidFill>
          <a:effectLst>
            <a:outerShdw blurRad="25400" dist="12700" rotWithShape="0">
              <a:srgbClr val="FFFFFF">
                <a:alpha val="45000"/>
              </a:srgbClr>
            </a:outerShdw>
          </a:effectLst>
          <a:latin typeface="+mn-lt"/>
          <a:ea typeface="+mn-ea"/>
          <a:cs typeface="+mn-cs"/>
          <a:sym typeface="Georgia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cap="none" spc="0">
                <a:solidFill>
                  <a:srgbClr val="000000"/>
                </a:solidFill>
                <a:effectLst/>
              </a:defRPr>
            </a:pPr>
            <a:r>
              <a:rPr sz="6400" i="1" cap="all" spc="320" dirty="0">
                <a:solidFill>
                  <a:srgbClr val="4F5C3F">
                    <a:alpha val="69000"/>
                  </a:srgbClr>
                </a:solidFill>
                <a:effectLst>
                  <a:outerShdw blurRad="25400" dist="12700" dir="16200000" rotWithShape="0">
                    <a:srgbClr val="3A3A3A">
                      <a:alpha val="35000"/>
                    </a:srgbClr>
                  </a:outerShdw>
                </a:effectLst>
              </a:rPr>
              <a:t>America’s </a:t>
            </a:r>
            <a:r>
              <a:rPr sz="6400" i="1" cap="all" spc="320" dirty="0" smtClean="0">
                <a:solidFill>
                  <a:srgbClr val="4F5C3F">
                    <a:alpha val="69000"/>
                  </a:srgbClr>
                </a:solidFill>
                <a:effectLst>
                  <a:outerShdw blurRad="25400" dist="12700" dir="16200000" rotWithShape="0">
                    <a:srgbClr val="3A3A3A">
                      <a:alpha val="35000"/>
                    </a:srgbClr>
                  </a:outerShdw>
                </a:effectLst>
              </a:rPr>
              <a:t>History</a:t>
            </a:r>
            <a:r>
              <a:rPr lang="en-US" dirty="0"/>
              <a:t/>
            </a:r>
            <a:br>
              <a:rPr lang="en-US" dirty="0"/>
            </a:br>
            <a:endParaRPr sz="6400" cap="all" spc="320" dirty="0">
              <a:solidFill>
                <a:srgbClr val="4F5C3F">
                  <a:alpha val="69000"/>
                </a:srgbClr>
              </a:solidFill>
              <a:effectLst>
                <a:outerShdw blurRad="25400" dist="12700" dir="16200000" rotWithShape="0">
                  <a:srgbClr val="3A3A3A">
                    <a:alpha val="35000"/>
                  </a:srgbClr>
                </a:outerShdw>
              </a:effectLst>
            </a:endParaRPr>
          </a:p>
        </p:txBody>
      </p:sp>
      <p:sp>
        <p:nvSpPr>
          <p:cNvPr id="34" name="Shape 3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i="0">
                <a:solidFill>
                  <a:srgbClr val="000000"/>
                </a:solidFill>
                <a:effectLst/>
              </a:defRPr>
            </a:pPr>
            <a:r>
              <a:rPr sz="3200" i="1" dirty="0">
                <a:solidFill>
                  <a:srgbClr val="4F5C3F"/>
                </a:solidFill>
                <a:effectLst>
                  <a:outerShdw blurRad="25400" dist="12700" rotWithShape="0">
                    <a:srgbClr val="FFFFFF">
                      <a:alpha val="45000"/>
                    </a:srgbClr>
                  </a:outerShdw>
                </a:effectLst>
              </a:rPr>
              <a:t>Chapter 28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cap="none" spc="0">
                <a:solidFill>
                  <a:srgbClr val="000000"/>
                </a:solidFill>
                <a:effectLst/>
              </a:defRPr>
            </a:pPr>
            <a:r>
              <a:rPr sz="6400" cap="all" spc="320">
                <a:solidFill>
                  <a:srgbClr val="FBF9E6"/>
                </a:solidFill>
                <a:effectLst>
                  <a:outerShdw blurRad="25400" dist="25400" dir="16200000" rotWithShape="0">
                    <a:srgbClr val="3A3A3A">
                      <a:alpha val="70000"/>
                    </a:srgbClr>
                  </a:outerShdw>
                </a:effectLst>
              </a:rPr>
              <a:t>Days of Rage, 1968 - 1972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285563" y="2158472"/>
            <a:ext cx="12433675" cy="731625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33172" lvl="0" indent="-233172" defTabSz="315468">
              <a:spcBef>
                <a:spcPts val="28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944">
                <a:solidFill>
                  <a:srgbClr val="861001"/>
                </a:solidFill>
                <a:effectLst>
                  <a:outerShdw blurRad="13716" dist="6858" rotWithShape="0">
                    <a:srgbClr val="FFFFFF">
                      <a:alpha val="45000"/>
                    </a:srgbClr>
                  </a:outerShdw>
                </a:effectLst>
              </a:rPr>
              <a:t>War Abroad, Tragedy at Home</a:t>
            </a:r>
          </a:p>
          <a:p>
            <a:pPr marL="233172" lvl="0" indent="-233172" defTabSz="315468">
              <a:spcBef>
                <a:spcPts val="28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944">
                <a:solidFill>
                  <a:srgbClr val="293E56"/>
                </a:solidFill>
                <a:effectLst>
                  <a:outerShdw blurRad="13716" dist="6858" rotWithShape="0">
                    <a:srgbClr val="FFFFFF">
                      <a:alpha val="45000"/>
                    </a:srgbClr>
                  </a:outerShdw>
                </a:effectLst>
              </a:rPr>
              <a:t>The Tet Offensive</a:t>
            </a:r>
            <a:endParaRPr sz="1944">
              <a:solidFill>
                <a:srgbClr val="4F5C3F"/>
              </a:solidFill>
              <a:effectLst>
                <a:outerShdw blurRad="13716" dist="6858" rotWithShape="0">
                  <a:srgbClr val="FFFFFF">
                    <a:alpha val="45000"/>
                  </a:srgbClr>
                </a:outerShdw>
              </a:effectLst>
            </a:endParaRPr>
          </a:p>
          <a:p>
            <a:pPr marL="466344" lvl="1" indent="-233172" defTabSz="315468">
              <a:spcBef>
                <a:spcPts val="28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944">
                <a:solidFill>
                  <a:srgbClr val="4F5C3F"/>
                </a:solidFill>
                <a:effectLst>
                  <a:outerShdw blurRad="13716" dist="6858" rotWithShape="0">
                    <a:srgbClr val="FFFFFF">
                      <a:alpha val="45000"/>
                    </a:srgbClr>
                  </a:outerShdw>
                </a:effectLst>
              </a:rPr>
              <a:t>January 30, 1968 - Vietnamese New Year</a:t>
            </a:r>
          </a:p>
          <a:p>
            <a:pPr marL="466344" lvl="1" indent="-233172" defTabSz="315468">
              <a:spcBef>
                <a:spcPts val="28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944">
                <a:solidFill>
                  <a:srgbClr val="4F5C3F"/>
                </a:solidFill>
                <a:effectLst>
                  <a:outerShdw blurRad="13716" dist="6858" rotWithShape="0">
                    <a:srgbClr val="FFFFFF">
                      <a:alpha val="45000"/>
                    </a:srgbClr>
                  </a:outerShdw>
                </a:effectLst>
              </a:rPr>
              <a:t>Surprise attack by the North on the South</a:t>
            </a:r>
          </a:p>
          <a:p>
            <a:pPr marL="466344" lvl="1" indent="-233172" defTabSz="315468">
              <a:spcBef>
                <a:spcPts val="28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944">
                <a:solidFill>
                  <a:srgbClr val="4F5C3F"/>
                </a:solidFill>
                <a:effectLst>
                  <a:outerShdw blurRad="13716" dist="6858" rotWithShape="0">
                    <a:srgbClr val="FFFFFF">
                      <a:alpha val="45000"/>
                    </a:srgbClr>
                  </a:outerShdw>
                </a:effectLst>
              </a:rPr>
              <a:t>Although the North was defeated, it was a watershed event in the war </a:t>
            </a:r>
          </a:p>
          <a:p>
            <a:pPr marL="699516" lvl="2" indent="-233172" defTabSz="315468">
              <a:spcBef>
                <a:spcPts val="28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944">
                <a:solidFill>
                  <a:srgbClr val="4F5C3F"/>
                </a:solidFill>
                <a:effectLst>
                  <a:outerShdw blurRad="13716" dist="6858" rotWithShape="0">
                    <a:srgbClr val="FFFFFF">
                      <a:alpha val="45000"/>
                    </a:srgbClr>
                  </a:outerShdw>
                </a:effectLst>
              </a:rPr>
              <a:t>Many began to see the war as un-winnable, protests increased drastically </a:t>
            </a:r>
          </a:p>
          <a:p>
            <a:pPr marL="233172" lvl="0" indent="-233172" defTabSz="315468">
              <a:spcBef>
                <a:spcPts val="28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944">
                <a:solidFill>
                  <a:srgbClr val="293E56"/>
                </a:solidFill>
                <a:effectLst>
                  <a:outerShdw blurRad="13716" dist="6858" rotWithShape="0">
                    <a:srgbClr val="FFFFFF">
                      <a:alpha val="45000"/>
                    </a:srgbClr>
                  </a:outerShdw>
                </a:effectLst>
              </a:rPr>
              <a:t>Political Assassinations</a:t>
            </a:r>
          </a:p>
          <a:p>
            <a:pPr marL="466344" lvl="1" indent="-233172" defTabSz="315468">
              <a:spcBef>
                <a:spcPts val="28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944">
                <a:solidFill>
                  <a:srgbClr val="4F5C3F"/>
                </a:solidFill>
                <a:effectLst>
                  <a:outerShdw blurRad="13716" dist="6858" rotWithShape="0">
                    <a:srgbClr val="FFFFFF">
                      <a:alpha val="45000"/>
                    </a:srgbClr>
                  </a:outerShdw>
                </a:effectLst>
              </a:rPr>
              <a:t>1968 - the year of “shocks”</a:t>
            </a:r>
          </a:p>
          <a:p>
            <a:pPr marL="699516" lvl="2" indent="-233172" defTabSz="315468">
              <a:spcBef>
                <a:spcPts val="28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944">
                <a:solidFill>
                  <a:srgbClr val="4F5C3F"/>
                </a:solidFill>
                <a:effectLst>
                  <a:outerShdw blurRad="13716" dist="6858" rotWithShape="0">
                    <a:srgbClr val="FFFFFF">
                      <a:alpha val="45000"/>
                    </a:srgbClr>
                  </a:outerShdw>
                </a:effectLst>
              </a:rPr>
              <a:t>Tet Offensive</a:t>
            </a:r>
          </a:p>
          <a:p>
            <a:pPr marL="699516" lvl="2" indent="-233172" defTabSz="315468">
              <a:spcBef>
                <a:spcPts val="28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944">
                <a:solidFill>
                  <a:srgbClr val="4F5C3F"/>
                </a:solidFill>
                <a:effectLst>
                  <a:outerShdw blurRad="13716" dist="6858" rotWithShape="0">
                    <a:srgbClr val="FFFFFF">
                      <a:alpha val="45000"/>
                    </a:srgbClr>
                  </a:outerShdw>
                </a:effectLst>
              </a:rPr>
              <a:t>April 4, 1968 - MLK Jr. was assassinated in Tennessee - led to riots in many cities</a:t>
            </a:r>
          </a:p>
          <a:p>
            <a:pPr marL="699516" lvl="2" indent="-233172" defTabSz="315468">
              <a:spcBef>
                <a:spcPts val="28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944">
                <a:solidFill>
                  <a:srgbClr val="4F5C3F"/>
                </a:solidFill>
                <a:effectLst>
                  <a:outerShdw blurRad="13716" dist="6858" rotWithShape="0">
                    <a:srgbClr val="FFFFFF">
                      <a:alpha val="45000"/>
                    </a:srgbClr>
                  </a:outerShdw>
                </a:effectLst>
              </a:rPr>
              <a:t>June 5, 1968 - RFK was killed in the midst of the Democratic Primary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1" build="p" bldLvl="5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cap="none" spc="0">
                <a:solidFill>
                  <a:srgbClr val="000000"/>
                </a:solidFill>
                <a:effectLst/>
              </a:defRPr>
            </a:pPr>
            <a:r>
              <a:rPr sz="6400" cap="all" spc="320">
                <a:solidFill>
                  <a:srgbClr val="FBF9E6"/>
                </a:solidFill>
                <a:effectLst>
                  <a:outerShdw blurRad="25400" dist="25400" dir="16200000" rotWithShape="0">
                    <a:srgbClr val="3A3A3A">
                      <a:alpha val="70000"/>
                    </a:srgbClr>
                  </a:outerShdw>
                </a:effectLst>
              </a:rPr>
              <a:t>Days of Rage, 1968 - 1972</a:t>
            </a:r>
          </a:p>
        </p:txBody>
      </p:sp>
      <p:sp>
        <p:nvSpPr>
          <p:cNvPr id="77" name="Shape 77"/>
          <p:cNvSpPr>
            <a:spLocks noGrp="1"/>
          </p:cNvSpPr>
          <p:nvPr>
            <p:ph type="body" idx="1"/>
          </p:nvPr>
        </p:nvSpPr>
        <p:spPr>
          <a:xfrm>
            <a:off x="285563" y="2158472"/>
            <a:ext cx="12433675" cy="731625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11581" lvl="0" indent="-211581" defTabSz="286258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764">
                <a:solidFill>
                  <a:srgbClr val="861001"/>
                </a:solidFill>
                <a:effectLst>
                  <a:outerShdw blurRad="12446" dist="6223" rotWithShape="0">
                    <a:srgbClr val="FFFFFF">
                      <a:alpha val="45000"/>
                    </a:srgbClr>
                  </a:outerShdw>
                </a:effectLst>
              </a:rPr>
              <a:t>The Antiwar Movement and the 1968 Election</a:t>
            </a:r>
          </a:p>
          <a:p>
            <a:pPr marL="211581" lvl="0" indent="-211581" defTabSz="286258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764">
                <a:solidFill>
                  <a:srgbClr val="293E56"/>
                </a:solidFill>
                <a:effectLst>
                  <a:outerShdw blurRad="12446" dist="6223" rotWithShape="0">
                    <a:srgbClr val="FFFFFF">
                      <a:alpha val="45000"/>
                    </a:srgbClr>
                  </a:outerShdw>
                </a:effectLst>
              </a:rPr>
              <a:t>Democratic Convention</a:t>
            </a:r>
            <a:endParaRPr sz="1764">
              <a:solidFill>
                <a:srgbClr val="4F5C3F"/>
              </a:solidFill>
              <a:effectLst>
                <a:outerShdw blurRad="12446" dist="6223" rotWithShape="0">
                  <a:srgbClr val="FFFFFF">
                    <a:alpha val="45000"/>
                  </a:srgbClr>
                </a:outerShdw>
              </a:effectLst>
            </a:endParaRPr>
          </a:p>
          <a:p>
            <a:pPr marL="423163" lvl="1" indent="-211581" defTabSz="286258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764">
                <a:solidFill>
                  <a:srgbClr val="4F5C3F"/>
                </a:solidFill>
                <a:effectLst>
                  <a:outerShdw blurRad="12446" dist="6223" rotWithShape="0">
                    <a:srgbClr val="FFFFFF">
                      <a:alpha val="45000"/>
                    </a:srgbClr>
                  </a:outerShdw>
                </a:effectLst>
              </a:rPr>
              <a:t>Chicago, 1968 - demonstrations outside the convention were broken up by police with clubs and tear gas</a:t>
            </a:r>
          </a:p>
          <a:p>
            <a:pPr marL="211581" lvl="0" indent="-211581" defTabSz="286258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764">
                <a:solidFill>
                  <a:srgbClr val="293E56"/>
                </a:solidFill>
                <a:effectLst>
                  <a:outerShdw blurRad="12446" dist="6223" rotWithShape="0">
                    <a:srgbClr val="FFFFFF">
                      <a:alpha val="45000"/>
                    </a:srgbClr>
                  </a:outerShdw>
                </a:effectLst>
              </a:rPr>
              <a:t>Richard Nixon</a:t>
            </a:r>
          </a:p>
          <a:p>
            <a:pPr marL="423163" lvl="1" indent="-211581" defTabSz="286258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764">
                <a:solidFill>
                  <a:srgbClr val="4F5C3F"/>
                </a:solidFill>
                <a:effectLst>
                  <a:outerShdw blurRad="12446" dist="6223" rotWithShape="0">
                    <a:srgbClr val="FFFFFF">
                      <a:alpha val="45000"/>
                    </a:srgbClr>
                  </a:outerShdw>
                </a:effectLst>
              </a:rPr>
              <a:t>Nixon focused on northern working class workers and southern whites</a:t>
            </a:r>
          </a:p>
          <a:p>
            <a:pPr marL="211581" lvl="0" indent="-211581" defTabSz="286258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764">
                <a:solidFill>
                  <a:srgbClr val="293E56"/>
                </a:solidFill>
                <a:effectLst>
                  <a:outerShdw blurRad="12446" dist="6223" rotWithShape="0">
                    <a:srgbClr val="FFFFFF">
                      <a:alpha val="45000"/>
                    </a:srgbClr>
                  </a:outerShdw>
                </a:effectLst>
              </a:rPr>
              <a:t>George Wallace</a:t>
            </a:r>
          </a:p>
          <a:p>
            <a:pPr marL="423163" lvl="1" indent="-211581" defTabSz="286258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764">
                <a:solidFill>
                  <a:srgbClr val="4F5C3F"/>
                </a:solidFill>
                <a:effectLst>
                  <a:outerShdw blurRad="12446" dist="6223" rotWithShape="0">
                    <a:srgbClr val="FFFFFF">
                      <a:alpha val="45000"/>
                    </a:srgbClr>
                  </a:outerShdw>
                </a:effectLst>
              </a:rPr>
              <a:t>Advocated “law and order”</a:t>
            </a:r>
          </a:p>
          <a:p>
            <a:pPr marL="423163" lvl="1" indent="-211581" defTabSz="286258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764">
                <a:solidFill>
                  <a:srgbClr val="4F5C3F"/>
                </a:solidFill>
                <a:effectLst>
                  <a:outerShdw blurRad="12446" dist="6223" rotWithShape="0">
                    <a:srgbClr val="FFFFFF">
                      <a:alpha val="45000"/>
                    </a:srgbClr>
                  </a:outerShdw>
                </a:effectLst>
              </a:rPr>
              <a:t>Ran as a third party candidate on a segregationist platform</a:t>
            </a:r>
          </a:p>
          <a:p>
            <a:pPr marL="211581" lvl="0" indent="-211581" defTabSz="286258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764">
                <a:solidFill>
                  <a:srgbClr val="293E56"/>
                </a:solidFill>
                <a:effectLst>
                  <a:outerShdw blurRad="12446" dist="6223" rotWithShape="0">
                    <a:srgbClr val="FFFFFF">
                      <a:alpha val="45000"/>
                    </a:srgbClr>
                  </a:outerShdw>
                </a:effectLst>
              </a:rPr>
              <a:t>Nixon’s Strategy</a:t>
            </a:r>
          </a:p>
          <a:p>
            <a:pPr marL="423163" lvl="1" indent="-211581" defTabSz="286258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764">
                <a:solidFill>
                  <a:srgbClr val="4F5C3F"/>
                </a:solidFill>
                <a:effectLst>
                  <a:outerShdw blurRad="12446" dist="6223" rotWithShape="0">
                    <a:srgbClr val="FFFFFF">
                      <a:alpha val="45000"/>
                    </a:srgbClr>
                  </a:outerShdw>
                </a:effectLst>
              </a:rPr>
              <a:t>“Southern strategy” - sought to gain the support of whites in the south</a:t>
            </a:r>
          </a:p>
          <a:p>
            <a:pPr marL="423163" lvl="1" indent="-211581" defTabSz="286258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764">
                <a:solidFill>
                  <a:srgbClr val="4F5C3F"/>
                </a:solidFill>
                <a:effectLst>
                  <a:outerShdw blurRad="12446" dist="6223" rotWithShape="0">
                    <a:srgbClr val="FFFFFF">
                      <a:alpha val="45000"/>
                    </a:srgbClr>
                  </a:outerShdw>
                </a:effectLst>
              </a:rPr>
              <a:t>Outspoken against “the antiwar movement, urban riots, and protests” (923)</a:t>
            </a:r>
          </a:p>
          <a:p>
            <a:pPr marL="423163" lvl="1" indent="-211581" defTabSz="286258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764">
                <a:solidFill>
                  <a:srgbClr val="4F5C3F"/>
                </a:solidFill>
                <a:effectLst>
                  <a:outerShdw blurRad="12446" dist="6223" rotWithShape="0">
                    <a:srgbClr val="FFFFFF">
                      <a:alpha val="45000"/>
                    </a:srgbClr>
                  </a:outerShdw>
                </a:effectLst>
              </a:rPr>
              <a:t>With the election of 1968, white southerners began to abandon the Democratic Party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7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1" build="p" bldLvl="5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cap="none" spc="0">
                <a:solidFill>
                  <a:srgbClr val="000000"/>
                </a:solidFill>
                <a:effectLst/>
              </a:defRPr>
            </a:pPr>
            <a:r>
              <a:rPr sz="6400" cap="all" spc="320">
                <a:solidFill>
                  <a:srgbClr val="FBF9E6"/>
                </a:solidFill>
                <a:effectLst>
                  <a:outerShdw blurRad="25400" dist="25400" dir="16200000" rotWithShape="0">
                    <a:srgbClr val="3A3A3A">
                      <a:alpha val="70000"/>
                    </a:srgbClr>
                  </a:outerShdw>
                </a:effectLst>
              </a:rPr>
              <a:t>Days of Rage, 1968 - 1972</a:t>
            </a:r>
          </a:p>
        </p:txBody>
      </p:sp>
      <p:sp>
        <p:nvSpPr>
          <p:cNvPr id="83" name="Shape 83"/>
          <p:cNvSpPr>
            <a:spLocks noGrp="1"/>
          </p:cNvSpPr>
          <p:nvPr>
            <p:ph type="body" idx="1"/>
          </p:nvPr>
        </p:nvSpPr>
        <p:spPr>
          <a:xfrm>
            <a:off x="285563" y="2158472"/>
            <a:ext cx="12433675" cy="7316256"/>
          </a:xfrm>
          <a:prstGeom prst="rect">
            <a:avLst/>
          </a:prstGeom>
        </p:spPr>
        <p:txBody>
          <a:bodyPr/>
          <a:lstStyle/>
          <a:p>
            <a:pPr marL="189992" lvl="0" indent="-189992" defTabSz="257047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584">
                <a:solidFill>
                  <a:srgbClr val="861001"/>
                </a:solidFill>
                <a:effectLst>
                  <a:outerShdw blurRad="11176" dist="5588" rotWithShape="0">
                    <a:srgbClr val="FFFFFF">
                      <a:alpha val="45000"/>
                    </a:srgbClr>
                  </a:outerShdw>
                </a:effectLst>
              </a:rPr>
              <a:t>The Nationalist Turn</a:t>
            </a:r>
          </a:p>
          <a:p>
            <a:pPr marL="379984" lvl="1" indent="-189992" defTabSz="257047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584">
                <a:solidFill>
                  <a:srgbClr val="4F5C3F"/>
                </a:solidFill>
                <a:effectLst>
                  <a:outerShdw blurRad="11176" dist="5588" rotWithShape="0">
                    <a:srgbClr val="FFFFFF">
                      <a:alpha val="45000"/>
                    </a:srgbClr>
                  </a:outerShdw>
                </a:effectLst>
              </a:rPr>
              <a:t>Chicano Moratorium Committee - Mexican Americans protesting the Vietnam War</a:t>
            </a:r>
          </a:p>
          <a:p>
            <a:pPr marL="569976" lvl="2" indent="-189992" defTabSz="257047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584">
                <a:solidFill>
                  <a:srgbClr val="4F5C3F"/>
                </a:solidFill>
                <a:effectLst>
                  <a:outerShdw blurRad="11176" dist="5588" rotWithShape="0">
                    <a:srgbClr val="FFFFFF">
                      <a:alpha val="45000"/>
                    </a:srgbClr>
                  </a:outerShdw>
                </a:effectLst>
              </a:rPr>
              <a:t>Argued that the draft hurt the poor</a:t>
            </a:r>
          </a:p>
          <a:p>
            <a:pPr marL="189992" lvl="0" indent="-189992" defTabSz="257047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584">
                <a:solidFill>
                  <a:srgbClr val="861001"/>
                </a:solidFill>
                <a:effectLst>
                  <a:outerShdw blurRad="11176" dist="5588" rotWithShape="0">
                    <a:srgbClr val="FFFFFF">
                      <a:alpha val="45000"/>
                    </a:srgbClr>
                  </a:outerShdw>
                </a:effectLst>
              </a:rPr>
              <a:t>Women’s Liberation</a:t>
            </a:r>
          </a:p>
          <a:p>
            <a:pPr marL="379984" lvl="1" indent="-189992" defTabSz="257047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584">
                <a:solidFill>
                  <a:srgbClr val="4F5C3F"/>
                </a:solidFill>
                <a:effectLst>
                  <a:outerShdw blurRad="11176" dist="5588" rotWithShape="0">
                    <a:srgbClr val="FFFFFF">
                      <a:alpha val="45000"/>
                    </a:srgbClr>
                  </a:outerShdw>
                </a:effectLst>
              </a:rPr>
              <a:t>Feminists tended to by younger, educated, and associated with the civil rights and antiwar movements</a:t>
            </a:r>
          </a:p>
          <a:p>
            <a:pPr marL="379984" lvl="1" indent="-189992" defTabSz="257047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584">
                <a:solidFill>
                  <a:srgbClr val="4F5C3F"/>
                </a:solidFill>
                <a:effectLst>
                  <a:outerShdw blurRad="11176" dist="5588" rotWithShape="0">
                    <a:srgbClr val="FFFFFF">
                      <a:alpha val="45000"/>
                    </a:srgbClr>
                  </a:outerShdw>
                </a:effectLst>
              </a:rPr>
              <a:t>Some radical women sought to gain feminist goals through politics</a:t>
            </a:r>
          </a:p>
          <a:p>
            <a:pPr marL="379984" lvl="1" indent="-189992" defTabSz="257047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584">
                <a:solidFill>
                  <a:srgbClr val="4F5C3F"/>
                </a:solidFill>
                <a:effectLst>
                  <a:outerShdw blurRad="11176" dist="5588" rotWithShape="0">
                    <a:srgbClr val="FFFFFF">
                      <a:alpha val="45000"/>
                    </a:srgbClr>
                  </a:outerShdw>
                </a:effectLst>
              </a:rPr>
              <a:t>Sexual politics - advocated that women must have control over their bodies in order to shape their destinies</a:t>
            </a:r>
          </a:p>
          <a:p>
            <a:pPr marL="569976" lvl="2" indent="-189992" defTabSz="257047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584">
                <a:solidFill>
                  <a:srgbClr val="4F5C3F"/>
                </a:solidFill>
                <a:effectLst>
                  <a:outerShdw blurRad="11176" dist="5588" rotWithShape="0">
                    <a:srgbClr val="FFFFFF">
                      <a:alpha val="45000"/>
                    </a:srgbClr>
                  </a:outerShdw>
                </a:effectLst>
              </a:rPr>
              <a:t>Focused on access to abortion and awareness for sexual assault and sexual harassment</a:t>
            </a:r>
          </a:p>
          <a:p>
            <a:pPr marL="379984" lvl="1" indent="-189992" defTabSz="257047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584">
                <a:solidFill>
                  <a:srgbClr val="4F5C3F"/>
                </a:solidFill>
                <a:effectLst>
                  <a:outerShdw blurRad="11176" dist="5588" rotWithShape="0">
                    <a:srgbClr val="FFFFFF">
                      <a:alpha val="45000"/>
                    </a:srgbClr>
                  </a:outerShdw>
                </a:effectLst>
              </a:rPr>
              <a:t>Title IX (1972):</a:t>
            </a:r>
          </a:p>
          <a:p>
            <a:pPr marL="569976" lvl="2" indent="-189992" defTabSz="257047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584">
                <a:solidFill>
                  <a:srgbClr val="4F5C3F"/>
                </a:solidFill>
                <a:effectLst>
                  <a:outerShdw blurRad="11176" dist="5588" rotWithShape="0">
                    <a:srgbClr val="FFFFFF">
                      <a:alpha val="45000"/>
                    </a:srgbClr>
                  </a:outerShdw>
                </a:effectLst>
              </a:rPr>
              <a:t>Banned discrimination in higher education based on sex; federal funds would be cut off</a:t>
            </a:r>
          </a:p>
          <a:p>
            <a:pPr marL="379984" lvl="1" indent="-189992" defTabSz="257047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584">
                <a:solidFill>
                  <a:srgbClr val="4F5C3F"/>
                </a:solidFill>
                <a:effectLst>
                  <a:outerShdw blurRad="11176" dist="5588" rotWithShape="0">
                    <a:srgbClr val="FFFFFF">
                      <a:alpha val="45000"/>
                    </a:srgbClr>
                  </a:outerShdw>
                </a:effectLst>
              </a:rPr>
              <a:t>Gloria Steinem - helped create the National Women’s Political Caucus</a:t>
            </a:r>
          </a:p>
          <a:p>
            <a:pPr marL="569976" lvl="2" indent="-189992" defTabSz="257047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584">
                <a:solidFill>
                  <a:srgbClr val="4F5C3F"/>
                </a:solidFill>
                <a:effectLst>
                  <a:outerShdw blurRad="11176" dist="5588" rotWithShape="0">
                    <a:srgbClr val="FFFFFF">
                      <a:alpha val="45000"/>
                    </a:srgbClr>
                  </a:outerShdw>
                </a:effectLst>
              </a:rPr>
              <a:t>Helped sponsor legislation promoting equal rights</a:t>
            </a:r>
          </a:p>
          <a:p>
            <a:pPr marL="569976" lvl="2" indent="-189992" defTabSz="257047">
              <a:spcBef>
                <a:spcPts val="22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584">
                <a:solidFill>
                  <a:srgbClr val="4F5C3F"/>
                </a:solidFill>
                <a:effectLst>
                  <a:outerShdw blurRad="11176" dist="5588" rotWithShape="0">
                    <a:srgbClr val="FFFFFF">
                      <a:alpha val="45000"/>
                    </a:srgbClr>
                  </a:outerShdw>
                </a:effectLst>
              </a:rPr>
              <a:t>1974 - Equal Credit Opportunity Act - allowed married women to get credit cards in their own names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1" build="p" bldLvl="5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cap="none" spc="0">
                <a:solidFill>
                  <a:srgbClr val="000000"/>
                </a:solidFill>
                <a:effectLst/>
              </a:defRPr>
            </a:pPr>
            <a:r>
              <a:rPr sz="6400" cap="all" spc="320">
                <a:solidFill>
                  <a:srgbClr val="FBF9E6"/>
                </a:solidFill>
                <a:effectLst>
                  <a:outerShdw blurRad="25400" dist="25400" dir="16200000" rotWithShape="0">
                    <a:srgbClr val="3A3A3A">
                      <a:alpha val="70000"/>
                    </a:srgbClr>
                  </a:outerShdw>
                </a:effectLst>
              </a:rPr>
              <a:t>Days of Rage, 1968 - 1972</a:t>
            </a:r>
          </a:p>
        </p:txBody>
      </p:sp>
      <p:sp>
        <p:nvSpPr>
          <p:cNvPr id="88" name="Shape 88"/>
          <p:cNvSpPr>
            <a:spLocks noGrp="1"/>
          </p:cNvSpPr>
          <p:nvPr>
            <p:ph type="body" idx="1"/>
          </p:nvPr>
        </p:nvSpPr>
        <p:spPr>
          <a:xfrm>
            <a:off x="285563" y="2158472"/>
            <a:ext cx="12433675" cy="7316256"/>
          </a:xfrm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861001"/>
                </a:solidFill>
                <a:effectLst>
                  <a:outerShdw blurRad="25400" dist="12700" rotWithShape="0">
                    <a:srgbClr val="FFFFFF">
                      <a:alpha val="45000"/>
                    </a:srgbClr>
                  </a:outerShdw>
                </a:effectLst>
              </a:rPr>
              <a:t>Stonewall and Gay Liberation</a:t>
            </a:r>
          </a:p>
          <a:p>
            <a:pPr lvl="1"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4F5C3F"/>
                </a:solidFill>
                <a:effectLst>
                  <a:outerShdw blurRad="25400" dist="12700" rotWithShape="0">
                    <a:srgbClr val="FFFFFF">
                      <a:alpha val="45000"/>
                    </a:srgbClr>
                  </a:outerShdw>
                </a:effectLst>
              </a:rPr>
              <a:t>Homosexuality remained illegal in many states</a:t>
            </a:r>
          </a:p>
          <a:p>
            <a:pPr lvl="1"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4F5C3F"/>
                </a:solidFill>
                <a:effectLst>
                  <a:outerShdw blurRad="25400" dist="12700" rotWithShape="0">
                    <a:srgbClr val="FFFFFF">
                      <a:alpha val="45000"/>
                    </a:srgbClr>
                  </a:outerShdw>
                </a:effectLst>
              </a:rPr>
              <a:t>Stonewall Inn - gay bar in NYC that was raided by police</a:t>
            </a:r>
          </a:p>
          <a:p>
            <a:pPr lvl="2"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4F5C3F"/>
                </a:solidFill>
                <a:effectLst>
                  <a:outerShdw blurRad="25400" dist="12700" rotWithShape="0">
                    <a:srgbClr val="FFFFFF">
                      <a:alpha val="45000"/>
                    </a:srgbClr>
                  </a:outerShdw>
                </a:effectLst>
              </a:rPr>
              <a:t>Led to riots over a two day period</a:t>
            </a:r>
          </a:p>
          <a:p>
            <a:pPr lvl="2"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4F5C3F"/>
                </a:solidFill>
                <a:effectLst>
                  <a:outerShdw blurRad="25400" dist="12700" rotWithShape="0">
                    <a:srgbClr val="FFFFFF">
                      <a:alpha val="45000"/>
                    </a:srgbClr>
                  </a:outerShdw>
                </a:effectLst>
              </a:rPr>
              <a:t>Birth of the Modern Gay Rights Movement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1" build="p" bldLvl="5" animBg="1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32308">
              <a:defRPr sz="4736" spc="236">
                <a:effectLst>
                  <a:outerShdw blurRad="18796" dist="18796" dir="16200000" rotWithShape="0">
                    <a:srgbClr val="3A3A3A">
                      <a:alpha val="70000"/>
                    </a:srgbClr>
                  </a:outerShdw>
                </a:effectLst>
              </a:defRPr>
            </a:lvl1pPr>
          </a:lstStyle>
          <a:p>
            <a:pPr lvl="0">
              <a:defRPr sz="1800" cap="none" spc="0">
                <a:solidFill>
                  <a:srgbClr val="000000"/>
                </a:solidFill>
                <a:effectLst/>
              </a:defRPr>
            </a:pPr>
            <a:r>
              <a:rPr sz="4736" cap="all" spc="236">
                <a:solidFill>
                  <a:srgbClr val="FBF9E6"/>
                </a:solidFill>
                <a:effectLst>
                  <a:outerShdw blurRad="18796" dist="18796" dir="16200000" rotWithShape="0">
                    <a:srgbClr val="3A3A3A">
                      <a:alpha val="70000"/>
                    </a:srgbClr>
                  </a:outerShdw>
                </a:effectLst>
              </a:rPr>
              <a:t>Richard Nixon and the Politics of the Silent Majority</a:t>
            </a:r>
          </a:p>
        </p:txBody>
      </p:sp>
      <p:sp>
        <p:nvSpPr>
          <p:cNvPr id="91" name="Shape 91"/>
          <p:cNvSpPr>
            <a:spLocks noGrp="1"/>
          </p:cNvSpPr>
          <p:nvPr>
            <p:ph type="body" idx="1"/>
          </p:nvPr>
        </p:nvSpPr>
        <p:spPr>
          <a:xfrm>
            <a:off x="285563" y="2158472"/>
            <a:ext cx="12433675" cy="7316256"/>
          </a:xfrm>
          <a:prstGeom prst="rect">
            <a:avLst/>
          </a:prstGeom>
        </p:spPr>
        <p:txBody>
          <a:bodyPr/>
          <a:lstStyle/>
          <a:p>
            <a:pPr marL="254761" lvl="0" indent="-254761" defTabSz="344677">
              <a:spcBef>
                <a:spcPts val="30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124">
                <a:solidFill>
                  <a:srgbClr val="4F5C3F"/>
                </a:solidFill>
                <a:effectLst>
                  <a:outerShdw blurRad="14985" dist="7492" rotWithShape="0">
                    <a:srgbClr val="FFFFFF">
                      <a:alpha val="45000"/>
                    </a:srgbClr>
                  </a:outerShdw>
                </a:effectLst>
              </a:rPr>
              <a:t>Silent Majority - Nixon’s belief that many Americans supported his beliefs and the war </a:t>
            </a:r>
          </a:p>
          <a:p>
            <a:pPr marL="254761" lvl="0" indent="-254761" defTabSz="344677">
              <a:spcBef>
                <a:spcPts val="30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124">
                <a:solidFill>
                  <a:srgbClr val="861001"/>
                </a:solidFill>
                <a:effectLst>
                  <a:outerShdw blurRad="14985" dist="7492" rotWithShape="0">
                    <a:srgbClr val="FFFFFF">
                      <a:alpha val="45000"/>
                    </a:srgbClr>
                  </a:outerShdw>
                </a:effectLst>
              </a:rPr>
              <a:t>Nixon in Vietnam</a:t>
            </a:r>
          </a:p>
          <a:p>
            <a:pPr marL="509523" lvl="1" indent="-254761" defTabSz="344677">
              <a:spcBef>
                <a:spcPts val="30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124">
                <a:solidFill>
                  <a:srgbClr val="4F5C3F"/>
                </a:solidFill>
                <a:effectLst>
                  <a:outerShdw blurRad="14985" dist="7492" rotWithShape="0">
                    <a:srgbClr val="FFFFFF">
                      <a:alpha val="45000"/>
                    </a:srgbClr>
                  </a:outerShdw>
                </a:effectLst>
              </a:rPr>
              <a:t>“Peace with Honor” - Nixon sought to end the Vietnam War, but only in a way satisfactory to the US</a:t>
            </a:r>
          </a:p>
          <a:p>
            <a:pPr marL="254761" lvl="0" indent="-254761" defTabSz="344677">
              <a:spcBef>
                <a:spcPts val="30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124">
                <a:solidFill>
                  <a:srgbClr val="293E56"/>
                </a:solidFill>
                <a:effectLst>
                  <a:outerShdw blurRad="14985" dist="7492" rotWithShape="0">
                    <a:srgbClr val="FFFFFF">
                      <a:alpha val="45000"/>
                    </a:srgbClr>
                  </a:outerShdw>
                </a:effectLst>
              </a:rPr>
              <a:t>Vietnamization and Cambodia</a:t>
            </a:r>
          </a:p>
          <a:p>
            <a:pPr marL="509523" lvl="1" indent="-254761" defTabSz="344677">
              <a:spcBef>
                <a:spcPts val="30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124">
                <a:solidFill>
                  <a:srgbClr val="4F5C3F"/>
                </a:solidFill>
                <a:effectLst>
                  <a:outerShdw blurRad="14985" dist="7492" rotWithShape="0">
                    <a:srgbClr val="FFFFFF">
                      <a:alpha val="45000"/>
                    </a:srgbClr>
                  </a:outerShdw>
                </a:effectLst>
              </a:rPr>
              <a:t>Vietnamization - gradual withdrawal of US troops from Vietnam, by being replaced with South Vietnamese troops</a:t>
            </a:r>
          </a:p>
          <a:p>
            <a:pPr marL="509523" lvl="1" indent="-254761" defTabSz="344677">
              <a:spcBef>
                <a:spcPts val="30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124">
                <a:solidFill>
                  <a:srgbClr val="4F5C3F"/>
                </a:solidFill>
                <a:effectLst>
                  <a:outerShdw blurRad="14985" dist="7492" rotWithShape="0">
                    <a:srgbClr val="FFFFFF">
                      <a:alpha val="45000"/>
                    </a:srgbClr>
                  </a:outerShdw>
                </a:effectLst>
              </a:rPr>
              <a:t>April, 1970 - US began bombing supply lines and bases in neighboring, neutral Cambodia</a:t>
            </a:r>
          </a:p>
          <a:p>
            <a:pPr marL="764285" lvl="2" indent="-254761" defTabSz="344677">
              <a:spcBef>
                <a:spcPts val="30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124">
                <a:solidFill>
                  <a:srgbClr val="4F5C3F"/>
                </a:solidFill>
                <a:effectLst>
                  <a:outerShdw blurRad="14985" dist="7492" rotWithShape="0">
                    <a:srgbClr val="FFFFFF">
                      <a:alpha val="45000"/>
                    </a:srgbClr>
                  </a:outerShdw>
                </a:effectLst>
              </a:rPr>
              <a:t>This led to many protests on college campuses, most notably, Kent State</a:t>
            </a:r>
          </a:p>
          <a:p>
            <a:pPr marL="254761" lvl="0" indent="-254761" defTabSz="344677">
              <a:spcBef>
                <a:spcPts val="30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124">
                <a:solidFill>
                  <a:srgbClr val="293E56"/>
                </a:solidFill>
                <a:effectLst>
                  <a:outerShdw blurRad="14985" dist="7492" rotWithShape="0">
                    <a:srgbClr val="FFFFFF">
                      <a:alpha val="45000"/>
                    </a:srgbClr>
                  </a:outerShdw>
                </a:effectLst>
              </a:rPr>
              <a:t>My Lai Massacre</a:t>
            </a:r>
          </a:p>
          <a:p>
            <a:pPr marL="509523" lvl="1" indent="-254761" defTabSz="344677">
              <a:spcBef>
                <a:spcPts val="30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124">
                <a:solidFill>
                  <a:srgbClr val="4F5C3F"/>
                </a:solidFill>
                <a:effectLst>
                  <a:outerShdw blurRad="14985" dist="7492" rotWithShape="0">
                    <a:srgbClr val="FFFFFF">
                      <a:alpha val="45000"/>
                    </a:srgbClr>
                  </a:outerShdw>
                </a:effectLst>
              </a:rPr>
              <a:t>Execution of over 500 South Vietnamese women and children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1" build="p" bldLvl="5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32308">
              <a:defRPr sz="4736" spc="236">
                <a:effectLst>
                  <a:outerShdw blurRad="18796" dist="18796" dir="16200000" rotWithShape="0">
                    <a:srgbClr val="3A3A3A">
                      <a:alpha val="70000"/>
                    </a:srgbClr>
                  </a:outerShdw>
                </a:effectLst>
              </a:defRPr>
            </a:lvl1pPr>
          </a:lstStyle>
          <a:p>
            <a:pPr lvl="0">
              <a:defRPr sz="1800" cap="none" spc="0">
                <a:solidFill>
                  <a:srgbClr val="000000"/>
                </a:solidFill>
                <a:effectLst/>
              </a:defRPr>
            </a:pPr>
            <a:r>
              <a:rPr sz="4736" cap="all" spc="236">
                <a:solidFill>
                  <a:srgbClr val="FBF9E6"/>
                </a:solidFill>
                <a:effectLst>
                  <a:outerShdw blurRad="18796" dist="18796" dir="16200000" rotWithShape="0">
                    <a:srgbClr val="3A3A3A">
                      <a:alpha val="70000"/>
                    </a:srgbClr>
                  </a:outerShdw>
                </a:effectLst>
              </a:rPr>
              <a:t>Richard Nixon and the Politics of the Silent Majority</a:t>
            </a:r>
          </a:p>
        </p:txBody>
      </p:sp>
      <p:sp>
        <p:nvSpPr>
          <p:cNvPr id="97" name="Shape 97"/>
          <p:cNvSpPr>
            <a:spLocks noGrp="1"/>
          </p:cNvSpPr>
          <p:nvPr>
            <p:ph type="body" idx="1"/>
          </p:nvPr>
        </p:nvSpPr>
        <p:spPr>
          <a:xfrm>
            <a:off x="285563" y="2158472"/>
            <a:ext cx="12433675" cy="7316256"/>
          </a:xfrm>
          <a:prstGeom prst="rect">
            <a:avLst/>
          </a:prstGeom>
        </p:spPr>
        <p:txBody>
          <a:bodyPr/>
          <a:lstStyle/>
          <a:p>
            <a:pPr marL="272034" lvl="0" indent="-272034" defTabSz="368045">
              <a:spcBef>
                <a:spcPts val="32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268">
                <a:solidFill>
                  <a:srgbClr val="293E56"/>
                </a:solidFill>
                <a:effectLst>
                  <a:outerShdw blurRad="16002" dist="8001" rotWithShape="0">
                    <a:srgbClr val="FFFFFF">
                      <a:alpha val="45000"/>
                    </a:srgbClr>
                  </a:outerShdw>
                </a:effectLst>
              </a:rPr>
              <a:t>Detente (New Curriculum) </a:t>
            </a:r>
          </a:p>
          <a:p>
            <a:pPr marL="544068" lvl="1" indent="-272034" defTabSz="368045">
              <a:spcBef>
                <a:spcPts val="32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268">
                <a:solidFill>
                  <a:srgbClr val="4F5C3F"/>
                </a:solidFill>
                <a:effectLst>
                  <a:outerShdw blurRad="16002" dist="8001" rotWithShape="0">
                    <a:srgbClr val="FFFFFF">
                      <a:alpha val="45000"/>
                    </a:srgbClr>
                  </a:outerShdw>
                </a:effectLst>
              </a:rPr>
              <a:t>Easing of Cold War tensions between the US and Soviet Union</a:t>
            </a:r>
          </a:p>
          <a:p>
            <a:pPr marL="816102" lvl="2" indent="-272034" defTabSz="368045">
              <a:spcBef>
                <a:spcPts val="32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268">
                <a:solidFill>
                  <a:srgbClr val="4F5C3F"/>
                </a:solidFill>
                <a:effectLst>
                  <a:outerShdw blurRad="16002" dist="8001" rotWithShape="0">
                    <a:srgbClr val="FFFFFF">
                      <a:alpha val="45000"/>
                    </a:srgbClr>
                  </a:outerShdw>
                </a:effectLst>
              </a:rPr>
              <a:t>Strategic Arms Limitation Treaty (SALT I) - signed by Nixon and Brezhnev</a:t>
            </a:r>
          </a:p>
          <a:p>
            <a:pPr marL="544068" lvl="1" indent="-272034" defTabSz="368045">
              <a:spcBef>
                <a:spcPts val="32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268">
                <a:solidFill>
                  <a:srgbClr val="4F5C3F"/>
                </a:solidFill>
                <a:effectLst>
                  <a:outerShdw blurRad="16002" dist="8001" rotWithShape="0">
                    <a:srgbClr val="FFFFFF">
                      <a:alpha val="45000"/>
                    </a:srgbClr>
                  </a:outerShdw>
                </a:effectLst>
              </a:rPr>
              <a:t>February 21, 1972 visit to China</a:t>
            </a:r>
          </a:p>
          <a:p>
            <a:pPr marL="816102" lvl="2" indent="-272034" defTabSz="368045">
              <a:spcBef>
                <a:spcPts val="32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268">
                <a:solidFill>
                  <a:srgbClr val="4F5C3F"/>
                </a:solidFill>
                <a:effectLst>
                  <a:outerShdw blurRad="16002" dist="8001" rotWithShape="0">
                    <a:srgbClr val="FFFFFF">
                      <a:alpha val="45000"/>
                    </a:srgbClr>
                  </a:outerShdw>
                </a:effectLst>
              </a:rPr>
              <a:t>Nixon sought to gain an advantage over the Soviet Union and help end the Vietnam War</a:t>
            </a:r>
          </a:p>
          <a:p>
            <a:pPr marL="272034" lvl="0" indent="-272034" defTabSz="368045">
              <a:spcBef>
                <a:spcPts val="32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268">
                <a:solidFill>
                  <a:srgbClr val="293E56"/>
                </a:solidFill>
                <a:effectLst>
                  <a:outerShdw blurRad="16002" dist="8001" rotWithShape="0">
                    <a:srgbClr val="FFFFFF">
                      <a:alpha val="45000"/>
                    </a:srgbClr>
                  </a:outerShdw>
                </a:effectLst>
              </a:rPr>
              <a:t>Exit America</a:t>
            </a:r>
          </a:p>
          <a:p>
            <a:pPr marL="544068" lvl="1" indent="-272034" defTabSz="368045">
              <a:spcBef>
                <a:spcPts val="32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268">
                <a:solidFill>
                  <a:srgbClr val="4F5C3F"/>
                </a:solidFill>
                <a:effectLst>
                  <a:outerShdw blurRad="16002" dist="8001" rotWithShape="0">
                    <a:srgbClr val="FFFFFF">
                      <a:alpha val="45000"/>
                    </a:srgbClr>
                  </a:outerShdw>
                </a:effectLst>
              </a:rPr>
              <a:t>Election of 1972 - Nixon campaigned on “Peace at hand”</a:t>
            </a:r>
          </a:p>
          <a:p>
            <a:pPr marL="544068" lvl="1" indent="-272034" defTabSz="368045">
              <a:spcBef>
                <a:spcPts val="32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268">
                <a:solidFill>
                  <a:srgbClr val="4F5C3F"/>
                </a:solidFill>
                <a:effectLst>
                  <a:outerShdw blurRad="16002" dist="8001" rotWithShape="0">
                    <a:srgbClr val="FFFFFF">
                      <a:alpha val="45000"/>
                    </a:srgbClr>
                  </a:outerShdw>
                </a:effectLst>
              </a:rPr>
              <a:t>January 1973 - Paris Peace Accords</a:t>
            </a:r>
          </a:p>
          <a:p>
            <a:pPr marL="544068" lvl="1" indent="-272034" defTabSz="368045">
              <a:spcBef>
                <a:spcPts val="32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268">
                <a:solidFill>
                  <a:srgbClr val="4F5C3F"/>
                </a:solidFill>
                <a:effectLst>
                  <a:outerShdw blurRad="16002" dist="8001" rotWithShape="0">
                    <a:srgbClr val="FFFFFF">
                      <a:alpha val="45000"/>
                    </a:srgbClr>
                  </a:outerShdw>
                </a:effectLst>
              </a:rPr>
              <a:t>58,000 + Americans died, 300,000 wounded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1" build="p" bldLvl="5" animBg="1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32308">
              <a:defRPr sz="4736" spc="236">
                <a:effectLst>
                  <a:outerShdw blurRad="18796" dist="18796" dir="16200000" rotWithShape="0">
                    <a:srgbClr val="3A3A3A">
                      <a:alpha val="70000"/>
                    </a:srgbClr>
                  </a:outerShdw>
                </a:effectLst>
              </a:defRPr>
            </a:lvl1pPr>
          </a:lstStyle>
          <a:p>
            <a:pPr lvl="0">
              <a:defRPr sz="1800" cap="none" spc="0">
                <a:solidFill>
                  <a:srgbClr val="000000"/>
                </a:solidFill>
                <a:effectLst/>
              </a:defRPr>
            </a:pPr>
            <a:r>
              <a:rPr sz="4736" cap="all" spc="236">
                <a:solidFill>
                  <a:srgbClr val="FBF9E6"/>
                </a:solidFill>
                <a:effectLst>
                  <a:outerShdw blurRad="18796" dist="18796" dir="16200000" rotWithShape="0">
                    <a:srgbClr val="3A3A3A">
                      <a:alpha val="70000"/>
                    </a:srgbClr>
                  </a:outerShdw>
                </a:effectLst>
              </a:rPr>
              <a:t>Richard Nixon and the Politics of the Silent Majority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285563" y="2158472"/>
            <a:ext cx="12433675" cy="731625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11581" lvl="0" indent="-211581" defTabSz="286258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764">
                <a:solidFill>
                  <a:srgbClr val="861001"/>
                </a:solidFill>
                <a:effectLst>
                  <a:outerShdw blurRad="12446" dist="6223" rotWithShape="0">
                    <a:srgbClr val="FFFFFF">
                      <a:alpha val="45000"/>
                    </a:srgbClr>
                  </a:outerShdw>
                </a:effectLst>
              </a:rPr>
              <a:t>The Silent Majority Speaks Out</a:t>
            </a:r>
          </a:p>
          <a:p>
            <a:pPr marL="211581" lvl="0" indent="-211581" defTabSz="286258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764">
                <a:solidFill>
                  <a:srgbClr val="293E56"/>
                </a:solidFill>
                <a:effectLst>
                  <a:outerShdw blurRad="12446" dist="6223" rotWithShape="0">
                    <a:srgbClr val="FFFFFF">
                      <a:alpha val="45000"/>
                    </a:srgbClr>
                  </a:outerShdw>
                </a:effectLst>
              </a:rPr>
              <a:t>Law and Order and the Supreme Court</a:t>
            </a:r>
          </a:p>
          <a:p>
            <a:pPr marL="423163" lvl="1" indent="-211581" defTabSz="286258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764">
                <a:solidFill>
                  <a:srgbClr val="4F5C3F"/>
                </a:solidFill>
                <a:effectLst>
                  <a:outerShdw blurRad="12446" dist="6223" rotWithShape="0">
                    <a:srgbClr val="FFFFFF">
                      <a:alpha val="45000"/>
                    </a:srgbClr>
                  </a:outerShdw>
                </a:effectLst>
              </a:rPr>
              <a:t>Warren Court - 1954 - 1969</a:t>
            </a:r>
          </a:p>
          <a:p>
            <a:pPr marL="634745" lvl="2" indent="-211581" defTabSz="286258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764">
                <a:solidFill>
                  <a:srgbClr val="4F5C3F"/>
                </a:solidFill>
                <a:effectLst>
                  <a:outerShdw blurRad="12446" dist="6223" rotWithShape="0">
                    <a:srgbClr val="FFFFFF">
                      <a:alpha val="45000"/>
                    </a:srgbClr>
                  </a:outerShdw>
                </a:effectLst>
              </a:rPr>
              <a:t>Accused of “legislating from the bench”, rights of the accused increased </a:t>
            </a:r>
          </a:p>
          <a:p>
            <a:pPr marL="634745" lvl="2" indent="-211581" defTabSz="286258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764">
                <a:solidFill>
                  <a:srgbClr val="4F5C3F"/>
                </a:solidFill>
                <a:effectLst>
                  <a:outerShdw blurRad="12446" dist="6223" rotWithShape="0">
                    <a:srgbClr val="FFFFFF">
                      <a:alpha val="45000"/>
                    </a:srgbClr>
                  </a:outerShdw>
                </a:effectLst>
              </a:rPr>
              <a:t>Miranda v. Arizona - People must be made aware of the right to remain silent (5th amendment)</a:t>
            </a:r>
          </a:p>
          <a:p>
            <a:pPr marL="634745" lvl="2" indent="-211581" defTabSz="286258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764">
                <a:solidFill>
                  <a:srgbClr val="4F5C3F"/>
                </a:solidFill>
                <a:effectLst>
                  <a:outerShdw blurRad="12446" dist="6223" rotWithShape="0">
                    <a:srgbClr val="FFFFFF">
                      <a:alpha val="45000"/>
                    </a:srgbClr>
                  </a:outerShdw>
                </a:effectLst>
              </a:rPr>
              <a:t>Sanctioned religious practices in public schools were prohibited </a:t>
            </a:r>
          </a:p>
          <a:p>
            <a:pPr marL="211581" lvl="0" indent="-211581" defTabSz="286258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764">
                <a:solidFill>
                  <a:srgbClr val="293E56"/>
                </a:solidFill>
                <a:effectLst>
                  <a:outerShdw blurRad="12446" dist="6223" rotWithShape="0">
                    <a:srgbClr val="FFFFFF">
                      <a:alpha val="45000"/>
                    </a:srgbClr>
                  </a:outerShdw>
                </a:effectLst>
              </a:rPr>
              <a:t>Busing</a:t>
            </a:r>
          </a:p>
          <a:p>
            <a:pPr marL="423163" lvl="1" indent="-211581" defTabSz="286258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764">
                <a:solidFill>
                  <a:srgbClr val="4F5C3F"/>
                </a:solidFill>
                <a:effectLst>
                  <a:outerShdw blurRad="12446" dist="6223" rotWithShape="0">
                    <a:srgbClr val="FFFFFF">
                      <a:alpha val="45000"/>
                    </a:srgbClr>
                  </a:outerShdw>
                </a:effectLst>
              </a:rPr>
              <a:t>In the 1950s, schools were ordered to desegregate with “all deliberate speed”</a:t>
            </a:r>
          </a:p>
          <a:p>
            <a:pPr marL="423163" lvl="1" indent="-211581" defTabSz="286258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764">
                <a:solidFill>
                  <a:srgbClr val="4F5C3F"/>
                </a:solidFill>
                <a:effectLst>
                  <a:outerShdw blurRad="12446" dist="6223" rotWithShape="0">
                    <a:srgbClr val="FFFFFF">
                      <a:alpha val="45000"/>
                    </a:srgbClr>
                  </a:outerShdw>
                </a:effectLst>
              </a:rPr>
              <a:t>As of 1968, 1/3 of southern blacks attended integrated schools</a:t>
            </a:r>
          </a:p>
          <a:p>
            <a:pPr marL="423163" lvl="1" indent="-211581" defTabSz="286258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764">
                <a:solidFill>
                  <a:srgbClr val="4F5C3F"/>
                </a:solidFill>
                <a:effectLst>
                  <a:outerShdw blurRad="12446" dist="6223" rotWithShape="0">
                    <a:srgbClr val="FFFFFF">
                      <a:alpha val="45000"/>
                    </a:srgbClr>
                  </a:outerShdw>
                </a:effectLst>
              </a:rPr>
              <a:t>Mid-1970s 86% attended integrated schools</a:t>
            </a:r>
          </a:p>
          <a:p>
            <a:pPr marL="423163" lvl="1" indent="-211581" defTabSz="286258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764">
                <a:solidFill>
                  <a:srgbClr val="4F5C3F"/>
                </a:solidFill>
                <a:effectLst>
                  <a:outerShdw blurRad="12446" dist="6223" rotWithShape="0">
                    <a:srgbClr val="FFFFFF">
                      <a:alpha val="45000"/>
                    </a:srgbClr>
                  </a:outerShdw>
                </a:effectLst>
              </a:rPr>
              <a:t>Busing was used by the courts to decrease segregation</a:t>
            </a:r>
          </a:p>
          <a:p>
            <a:pPr marL="423163" lvl="1" indent="-211581" defTabSz="286258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764">
                <a:solidFill>
                  <a:srgbClr val="4F5C3F"/>
                </a:solidFill>
                <a:effectLst>
                  <a:outerShdw blurRad="12446" dist="6223" rotWithShape="0">
                    <a:srgbClr val="FFFFFF">
                      <a:alpha val="45000"/>
                    </a:srgbClr>
                  </a:outerShdw>
                </a:effectLst>
              </a:rPr>
              <a:t>The growth of suburbs helped increase segregation in the North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1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1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1" build="p" bldLvl="5" animBg="1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32308">
              <a:defRPr sz="4736" spc="236">
                <a:effectLst>
                  <a:outerShdw blurRad="18796" dist="18796" dir="16200000" rotWithShape="0">
                    <a:srgbClr val="3A3A3A">
                      <a:alpha val="70000"/>
                    </a:srgbClr>
                  </a:outerShdw>
                </a:effectLst>
              </a:defRPr>
            </a:lvl1pPr>
          </a:lstStyle>
          <a:p>
            <a:pPr lvl="0">
              <a:defRPr sz="1800" cap="none" spc="0">
                <a:solidFill>
                  <a:srgbClr val="000000"/>
                </a:solidFill>
                <a:effectLst/>
              </a:defRPr>
            </a:pPr>
            <a:r>
              <a:rPr sz="4736" cap="all" spc="236">
                <a:solidFill>
                  <a:srgbClr val="FBF9E6"/>
                </a:solidFill>
                <a:effectLst>
                  <a:outerShdw blurRad="18796" dist="18796" dir="16200000" rotWithShape="0">
                    <a:srgbClr val="3A3A3A">
                      <a:alpha val="70000"/>
                    </a:srgbClr>
                  </a:outerShdw>
                </a:effectLst>
              </a:rPr>
              <a:t>Richard Nixon and the Politics of the Silent Majority</a:t>
            </a:r>
          </a:p>
        </p:txBody>
      </p:sp>
      <p:sp>
        <p:nvSpPr>
          <p:cNvPr id="106" name="Shape 106"/>
          <p:cNvSpPr>
            <a:spLocks noGrp="1"/>
          </p:cNvSpPr>
          <p:nvPr>
            <p:ph type="body" idx="1"/>
          </p:nvPr>
        </p:nvSpPr>
        <p:spPr>
          <a:xfrm>
            <a:off x="285563" y="2158472"/>
            <a:ext cx="12433675" cy="7316256"/>
          </a:xfrm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861001"/>
                </a:solidFill>
                <a:effectLst>
                  <a:outerShdw blurRad="25400" dist="12700" rotWithShape="0">
                    <a:srgbClr val="FFFFFF">
                      <a:alpha val="45000"/>
                    </a:srgbClr>
                  </a:outerShdw>
                </a:effectLst>
              </a:rPr>
              <a:t>The 1972 Election</a:t>
            </a:r>
          </a:p>
          <a:p>
            <a:pPr lvl="1"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4F5C3F"/>
                </a:solidFill>
                <a:effectLst>
                  <a:outerShdw blurRad="25400" dist="12700" rotWithShape="0">
                    <a:srgbClr val="FFFFFF">
                      <a:alpha val="45000"/>
                    </a:srgbClr>
                  </a:outerShdw>
                </a:effectLst>
              </a:rPr>
              <a:t>Many southern whites switched to the Republican Party</a:t>
            </a:r>
          </a:p>
          <a:p>
            <a:pPr lvl="1"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4F5C3F"/>
                </a:solidFill>
                <a:effectLst>
                  <a:outerShdw blurRad="25400" dist="12700" rotWithShape="0">
                    <a:srgbClr val="FFFFFF">
                      <a:alpha val="45000"/>
                    </a:srgbClr>
                  </a:outerShdw>
                </a:effectLst>
              </a:rPr>
              <a:t>Nixon v. George McGovern (D, ND)</a:t>
            </a:r>
          </a:p>
          <a:p>
            <a:pPr lvl="1"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4F5C3F"/>
                </a:solidFill>
                <a:effectLst>
                  <a:outerShdw blurRad="25400" dist="12700" rotWithShape="0">
                    <a:srgbClr val="FFFFFF">
                      <a:alpha val="45000"/>
                    </a:srgbClr>
                  </a:outerShdw>
                </a:effectLst>
              </a:rPr>
              <a:t>Nixon won in a landslide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1" build="p" bldLvl="5" animBg="1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cap="none" spc="0">
                <a:solidFill>
                  <a:srgbClr val="000000"/>
                </a:solidFill>
                <a:effectLst/>
              </a:defRPr>
            </a:pPr>
            <a:r>
              <a:rPr sz="6400" cap="all" spc="320">
                <a:solidFill>
                  <a:srgbClr val="FBF9E6"/>
                </a:solidFill>
                <a:effectLst>
                  <a:outerShdw blurRad="25400" dist="25400" dir="16200000" rotWithShape="0">
                    <a:srgbClr val="3A3A3A">
                      <a:alpha val="70000"/>
                    </a:srgbClr>
                  </a:outerShdw>
                </a:effectLst>
              </a:rPr>
              <a:t>Quick Recap</a:t>
            </a:r>
          </a:p>
        </p:txBody>
      </p:sp>
      <p:sp>
        <p:nvSpPr>
          <p:cNvPr id="112" name="Shape 112"/>
          <p:cNvSpPr>
            <a:spLocks noGrp="1"/>
          </p:cNvSpPr>
          <p:nvPr>
            <p:ph type="body" idx="1"/>
          </p:nvPr>
        </p:nvSpPr>
        <p:spPr>
          <a:xfrm>
            <a:off x="285563" y="2158472"/>
            <a:ext cx="12433675" cy="731625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423163" lvl="1" indent="-211581" defTabSz="286258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764">
                <a:solidFill>
                  <a:srgbClr val="4F5C3F"/>
                </a:solidFill>
                <a:effectLst>
                  <a:outerShdw blurRad="12446" dist="6223" rotWithShape="0">
                    <a:srgbClr val="FFFFFF">
                      <a:alpha val="45000"/>
                    </a:srgbClr>
                  </a:outerShdw>
                </a:effectLst>
              </a:rPr>
              <a:t>Great Society</a:t>
            </a:r>
          </a:p>
          <a:p>
            <a:pPr marL="423163" lvl="1" indent="-211581" defTabSz="286258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764">
                <a:solidFill>
                  <a:srgbClr val="4F5C3F"/>
                </a:solidFill>
                <a:effectLst>
                  <a:outerShdw blurRad="12446" dist="6223" rotWithShape="0">
                    <a:srgbClr val="FFFFFF">
                      <a:alpha val="45000"/>
                    </a:srgbClr>
                  </a:outerShdw>
                </a:effectLst>
              </a:rPr>
              <a:t>Immigration Act of 1965</a:t>
            </a:r>
          </a:p>
          <a:p>
            <a:pPr marL="423163" lvl="1" indent="-211581" defTabSz="286258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764">
                <a:solidFill>
                  <a:srgbClr val="4F5C3F"/>
                </a:solidFill>
                <a:effectLst>
                  <a:outerShdw blurRad="12446" dist="6223" rotWithShape="0">
                    <a:srgbClr val="FFFFFF">
                      <a:alpha val="45000"/>
                    </a:srgbClr>
                  </a:outerShdw>
                </a:effectLst>
              </a:rPr>
              <a:t>Betty Friedan and NOW</a:t>
            </a:r>
          </a:p>
          <a:p>
            <a:pPr marL="423163" lvl="1" indent="-211581" defTabSz="286258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764">
                <a:solidFill>
                  <a:srgbClr val="4F5C3F"/>
                </a:solidFill>
                <a:effectLst>
                  <a:outerShdw blurRad="12446" dist="6223" rotWithShape="0">
                    <a:srgbClr val="FFFFFF">
                      <a:alpha val="45000"/>
                    </a:srgbClr>
                  </a:outerShdw>
                </a:effectLst>
              </a:rPr>
              <a:t>Gulf of Tonkin Resolution</a:t>
            </a:r>
          </a:p>
          <a:p>
            <a:pPr marL="423163" lvl="1" indent="-211581" defTabSz="286258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764">
                <a:solidFill>
                  <a:srgbClr val="4F5C3F"/>
                </a:solidFill>
                <a:effectLst>
                  <a:outerShdw blurRad="12446" dist="6223" rotWithShape="0">
                    <a:srgbClr val="FFFFFF">
                      <a:alpha val="45000"/>
                    </a:srgbClr>
                  </a:outerShdw>
                </a:effectLst>
              </a:rPr>
              <a:t>Counterculture</a:t>
            </a:r>
          </a:p>
          <a:p>
            <a:pPr marL="423163" lvl="1" indent="-211581" defTabSz="286258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764">
                <a:solidFill>
                  <a:srgbClr val="4F5C3F"/>
                </a:solidFill>
                <a:effectLst>
                  <a:outerShdw blurRad="12446" dist="6223" rotWithShape="0">
                    <a:srgbClr val="FFFFFF">
                      <a:alpha val="45000"/>
                    </a:srgbClr>
                  </a:outerShdw>
                </a:effectLst>
              </a:rPr>
              <a:t>Tet Offensive -&gt; increase in domestic protests</a:t>
            </a:r>
          </a:p>
          <a:p>
            <a:pPr marL="423163" lvl="1" indent="-211581" defTabSz="286258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764">
                <a:solidFill>
                  <a:srgbClr val="4F5C3F"/>
                </a:solidFill>
                <a:effectLst>
                  <a:outerShdw blurRad="12446" dist="6223" rotWithShape="0">
                    <a:srgbClr val="FFFFFF">
                      <a:alpha val="45000"/>
                    </a:srgbClr>
                  </a:outerShdw>
                </a:effectLst>
              </a:rPr>
              <a:t>1968 “shocks” - Tet Offensive, MLK, RFK, Democratic Convention</a:t>
            </a:r>
          </a:p>
          <a:p>
            <a:pPr marL="423163" lvl="1" indent="-211581" defTabSz="286258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764">
                <a:solidFill>
                  <a:srgbClr val="4F5C3F"/>
                </a:solidFill>
                <a:effectLst>
                  <a:outerShdw blurRad="12446" dist="6223" rotWithShape="0">
                    <a:srgbClr val="FFFFFF">
                      <a:alpha val="45000"/>
                    </a:srgbClr>
                  </a:outerShdw>
                </a:effectLst>
              </a:rPr>
              <a:t>Title IX</a:t>
            </a:r>
          </a:p>
          <a:p>
            <a:pPr marL="423163" lvl="1" indent="-211581" defTabSz="286258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764">
                <a:solidFill>
                  <a:srgbClr val="4F5C3F"/>
                </a:solidFill>
                <a:effectLst>
                  <a:outerShdw blurRad="12446" dist="6223" rotWithShape="0">
                    <a:srgbClr val="FFFFFF">
                      <a:alpha val="45000"/>
                    </a:srgbClr>
                  </a:outerShdw>
                </a:effectLst>
              </a:rPr>
              <a:t>Stonewall Riots</a:t>
            </a:r>
          </a:p>
          <a:p>
            <a:pPr marL="423163" lvl="1" indent="-211581" defTabSz="286258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764">
                <a:solidFill>
                  <a:srgbClr val="4F5C3F"/>
                </a:solidFill>
                <a:effectLst>
                  <a:outerShdw blurRad="12446" dist="6223" rotWithShape="0">
                    <a:srgbClr val="FFFFFF">
                      <a:alpha val="45000"/>
                    </a:srgbClr>
                  </a:outerShdw>
                </a:effectLst>
              </a:rPr>
              <a:t>Vietnamization</a:t>
            </a:r>
          </a:p>
          <a:p>
            <a:pPr marL="423163" lvl="1" indent="-211581" defTabSz="286258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764">
                <a:solidFill>
                  <a:srgbClr val="4F5C3F"/>
                </a:solidFill>
                <a:effectLst>
                  <a:outerShdw blurRad="12446" dist="6223" rotWithShape="0">
                    <a:srgbClr val="FFFFFF">
                      <a:alpha val="45000"/>
                    </a:srgbClr>
                  </a:outerShdw>
                </a:effectLst>
              </a:rPr>
              <a:t>Detente</a:t>
            </a:r>
          </a:p>
          <a:p>
            <a:pPr marL="423163" lvl="1" indent="-211581" defTabSz="286258">
              <a:spcBef>
                <a:spcPts val="25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764">
                <a:solidFill>
                  <a:srgbClr val="4F5C3F"/>
                </a:solidFill>
                <a:effectLst>
                  <a:outerShdw blurRad="12446" dist="6223" rotWithShape="0">
                    <a:srgbClr val="FFFFFF">
                      <a:alpha val="45000"/>
                    </a:srgbClr>
                  </a:outerShdw>
                </a:effectLst>
              </a:rPr>
              <a:t>Warren Court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1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1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1" build="p" bldLvl="5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cap="none" spc="0">
                <a:solidFill>
                  <a:srgbClr val="000000"/>
                </a:solidFill>
                <a:effectLst/>
              </a:defRPr>
            </a:pPr>
            <a:r>
              <a:rPr sz="6400" cap="all" spc="320">
                <a:solidFill>
                  <a:srgbClr val="FBF9E6"/>
                </a:solidFill>
                <a:effectLst>
                  <a:outerShdw blurRad="25400" dist="25400" dir="16200000" rotWithShape="0">
                    <a:srgbClr val="3A3A3A">
                      <a:alpha val="70000"/>
                    </a:srgbClr>
                  </a:outerShdw>
                </a:effectLst>
              </a:rPr>
              <a:t>Liberalism at High Tide</a:t>
            </a:r>
          </a:p>
        </p:txBody>
      </p:sp>
      <p:sp>
        <p:nvSpPr>
          <p:cNvPr id="38" name="Shape 38"/>
          <p:cNvSpPr>
            <a:spLocks noGrp="1"/>
          </p:cNvSpPr>
          <p:nvPr>
            <p:ph type="body" idx="1"/>
          </p:nvPr>
        </p:nvSpPr>
        <p:spPr>
          <a:xfrm>
            <a:off x="285563" y="2158472"/>
            <a:ext cx="12433675" cy="7316256"/>
          </a:xfrm>
          <a:prstGeom prst="rect">
            <a:avLst/>
          </a:prstGeom>
        </p:spPr>
        <p:txBody>
          <a:bodyPr/>
          <a:lstStyle/>
          <a:p>
            <a:pPr marL="233172" lvl="0" indent="-233172" defTabSz="315468">
              <a:spcBef>
                <a:spcPts val="28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944" dirty="0">
                <a:solidFill>
                  <a:srgbClr val="4F5C3F"/>
                </a:solidFill>
                <a:effectLst>
                  <a:outerShdw blurRad="13716" dist="6858" rotWithShape="0">
                    <a:srgbClr val="FFFFFF">
                      <a:alpha val="45000"/>
                    </a:srgbClr>
                  </a:outerShdw>
                </a:effectLst>
              </a:rPr>
              <a:t>Great Society:</a:t>
            </a:r>
          </a:p>
          <a:p>
            <a:pPr marL="466344" lvl="1" indent="-233172" defTabSz="315468">
              <a:spcBef>
                <a:spcPts val="28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944" dirty="0">
                <a:solidFill>
                  <a:srgbClr val="4F5C3F"/>
                </a:solidFill>
                <a:effectLst>
                  <a:outerShdw blurRad="13716" dist="6858" rotWithShape="0">
                    <a:srgbClr val="FFFFFF">
                      <a:alpha val="45000"/>
                    </a:srgbClr>
                  </a:outerShdw>
                </a:effectLst>
              </a:rPr>
              <a:t>Focus on domestic programs including: civil rights, poverty, and education</a:t>
            </a:r>
          </a:p>
          <a:p>
            <a:pPr marL="466344" lvl="1" indent="-233172" defTabSz="315468">
              <a:spcBef>
                <a:spcPts val="28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944" dirty="0">
                <a:solidFill>
                  <a:srgbClr val="4F5C3F"/>
                </a:solidFill>
                <a:effectLst>
                  <a:outerShdw blurRad="13716" dist="6858" rotWithShape="0">
                    <a:srgbClr val="FFFFFF">
                      <a:alpha val="45000"/>
                    </a:srgbClr>
                  </a:outerShdw>
                </a:effectLst>
              </a:rPr>
              <a:t>Built on ideas and programs laid forth from The New Deal</a:t>
            </a:r>
          </a:p>
          <a:p>
            <a:pPr marL="233172" lvl="0" indent="-233172" defTabSz="315468">
              <a:spcBef>
                <a:spcPts val="28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944" dirty="0">
                <a:solidFill>
                  <a:srgbClr val="861001"/>
                </a:solidFill>
                <a:effectLst>
                  <a:outerShdw blurRad="13716" dist="6858" rotWithShape="0">
                    <a:srgbClr val="FFFFFF">
                      <a:alpha val="45000"/>
                    </a:srgbClr>
                  </a:outerShdw>
                </a:effectLst>
              </a:rPr>
              <a:t>John F. Kennedy’s Promise:</a:t>
            </a:r>
          </a:p>
          <a:p>
            <a:pPr marL="466344" lvl="1" indent="-233172" defTabSz="315468">
              <a:spcBef>
                <a:spcPts val="28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944" dirty="0">
                <a:solidFill>
                  <a:srgbClr val="4F5C3F"/>
                </a:solidFill>
                <a:effectLst>
                  <a:outerShdw blurRad="13716" dist="6858" rotWithShape="0">
                    <a:srgbClr val="FFFFFF">
                      <a:alpha val="45000"/>
                    </a:srgbClr>
                  </a:outerShdw>
                </a:effectLst>
              </a:rPr>
              <a:t>Kennedy proposed health insurance for the elderly, antipoverty, tax cuts, and a civil rights bill. </a:t>
            </a:r>
          </a:p>
          <a:p>
            <a:pPr marL="466344" lvl="1" indent="-233172" defTabSz="315468">
              <a:spcBef>
                <a:spcPts val="28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944" dirty="0">
                <a:solidFill>
                  <a:srgbClr val="4F5C3F"/>
                </a:solidFill>
                <a:effectLst>
                  <a:outerShdw blurRad="13716" dist="6858" rotWithShape="0">
                    <a:srgbClr val="FFFFFF">
                      <a:alpha val="45000"/>
                    </a:srgbClr>
                  </a:outerShdw>
                </a:effectLst>
              </a:rPr>
              <a:t>JFK helped demonstrate the power of image </a:t>
            </a:r>
          </a:p>
          <a:p>
            <a:pPr marL="233172" lvl="0" indent="-233172" defTabSz="315468">
              <a:spcBef>
                <a:spcPts val="28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944" dirty="0">
                <a:solidFill>
                  <a:srgbClr val="861001"/>
                </a:solidFill>
                <a:effectLst>
                  <a:outerShdw blurRad="13716" dist="6858" rotWithShape="0">
                    <a:srgbClr val="FFFFFF">
                      <a:alpha val="45000"/>
                    </a:srgbClr>
                  </a:outerShdw>
                </a:effectLst>
              </a:rPr>
              <a:t>Lyndon B. Johnson and the Great Society:</a:t>
            </a:r>
          </a:p>
          <a:p>
            <a:pPr marL="466344" lvl="1" indent="-233172" defTabSz="315468">
              <a:spcBef>
                <a:spcPts val="28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944" dirty="0">
                <a:solidFill>
                  <a:srgbClr val="4F5C3F"/>
                </a:solidFill>
                <a:effectLst>
                  <a:outerShdw blurRad="13716" dist="6858" rotWithShape="0">
                    <a:srgbClr val="FFFFFF">
                      <a:alpha val="45000"/>
                    </a:srgbClr>
                  </a:outerShdw>
                </a:effectLst>
              </a:rPr>
              <a:t>LBJ became president on 11/22/63, sought to end poverty</a:t>
            </a:r>
          </a:p>
          <a:p>
            <a:pPr marL="466344" lvl="1" indent="-233172" defTabSz="315468">
              <a:spcBef>
                <a:spcPts val="28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944" dirty="0">
                <a:solidFill>
                  <a:srgbClr val="4F5C3F"/>
                </a:solidFill>
                <a:effectLst>
                  <a:outerShdw blurRad="13716" dist="6858" rotWithShape="0">
                    <a:srgbClr val="FFFFFF">
                      <a:alpha val="45000"/>
                    </a:srgbClr>
                  </a:outerShdw>
                </a:effectLst>
              </a:rPr>
              <a:t>20% lived in poverty, much higher for African Americans and Natives</a:t>
            </a:r>
          </a:p>
          <a:p>
            <a:pPr marL="466344" lvl="1" indent="-233172" defTabSz="315468">
              <a:spcBef>
                <a:spcPts val="28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944" dirty="0">
                <a:solidFill>
                  <a:srgbClr val="4F5C3F"/>
                </a:solidFill>
                <a:effectLst>
                  <a:outerShdw blurRad="13716" dist="6858" rotWithShape="0">
                    <a:srgbClr val="FFFFFF">
                      <a:alpha val="45000"/>
                    </a:srgbClr>
                  </a:outerShdw>
                </a:effectLst>
              </a:rPr>
              <a:t>Economic Opportunity Act - Head Start (free early childhood education for poor students); Job Corps and Upward Bound - training and employment; Volunteers in Service to America (VISTA) - domestic peace corps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1" build="p" bldLvl="5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cap="none" spc="0">
                <a:solidFill>
                  <a:srgbClr val="000000"/>
                </a:solidFill>
                <a:effectLst/>
              </a:defRPr>
            </a:pPr>
            <a:r>
              <a:rPr sz="6400" cap="all" spc="320">
                <a:solidFill>
                  <a:srgbClr val="FBF9E6"/>
                </a:solidFill>
                <a:effectLst>
                  <a:outerShdw blurRad="25400" dist="25400" dir="16200000" rotWithShape="0">
                    <a:srgbClr val="3A3A3A">
                      <a:alpha val="70000"/>
                    </a:srgbClr>
                  </a:outerShdw>
                </a:effectLst>
              </a:rPr>
              <a:t>Liberalism at High Tide, Continued</a:t>
            </a:r>
          </a:p>
        </p:txBody>
      </p:sp>
      <p:sp>
        <p:nvSpPr>
          <p:cNvPr id="43" name="Shape 43"/>
          <p:cNvSpPr>
            <a:spLocks noGrp="1"/>
          </p:cNvSpPr>
          <p:nvPr>
            <p:ph type="body" idx="1"/>
          </p:nvPr>
        </p:nvSpPr>
        <p:spPr>
          <a:xfrm>
            <a:off x="285563" y="2158472"/>
            <a:ext cx="12433675" cy="731625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20218" lvl="0" indent="-220218" defTabSz="297941">
              <a:spcBef>
                <a:spcPts val="26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836">
                <a:solidFill>
                  <a:srgbClr val="293E56"/>
                </a:solidFill>
                <a:effectLst>
                  <a:outerShdw blurRad="12954" dist="6477" rotWithShape="0">
                    <a:srgbClr val="FFFFFF">
                      <a:alpha val="45000"/>
                    </a:srgbClr>
                  </a:outerShdw>
                </a:effectLst>
              </a:rPr>
              <a:t>The 1964 Election: (Check out my video)</a:t>
            </a:r>
          </a:p>
          <a:p>
            <a:pPr marL="440436" lvl="1" indent="-220218" defTabSz="297941">
              <a:spcBef>
                <a:spcPts val="26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836">
                <a:solidFill>
                  <a:srgbClr val="4F5C3F"/>
                </a:solidFill>
                <a:effectLst>
                  <a:outerShdw blurRad="12954" dist="6477" rotWithShape="0">
                    <a:srgbClr val="FFFFFF">
                      <a:alpha val="45000"/>
                    </a:srgbClr>
                  </a:outerShdw>
                </a:effectLst>
              </a:rPr>
              <a:t>LBJ v. Barry Goldwater (R, AZ)</a:t>
            </a:r>
          </a:p>
          <a:p>
            <a:pPr marL="440436" lvl="1" indent="-220218" defTabSz="297941">
              <a:spcBef>
                <a:spcPts val="26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836">
                <a:solidFill>
                  <a:srgbClr val="4F5C3F"/>
                </a:solidFill>
                <a:effectLst>
                  <a:outerShdw blurRad="12954" dist="6477" rotWithShape="0">
                    <a:srgbClr val="FFFFFF">
                      <a:alpha val="45000"/>
                    </a:srgbClr>
                  </a:outerShdw>
                </a:effectLst>
              </a:rPr>
              <a:t>Goldwater opposed Great Society programs and advocated a tougher Cold War stance</a:t>
            </a:r>
          </a:p>
          <a:p>
            <a:pPr marL="440436" lvl="1" indent="-220218" defTabSz="297941">
              <a:spcBef>
                <a:spcPts val="26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836">
                <a:solidFill>
                  <a:srgbClr val="4F5C3F"/>
                </a:solidFill>
                <a:effectLst>
                  <a:outerShdw blurRad="12954" dist="6477" rotWithShape="0">
                    <a:srgbClr val="FFFFFF">
                      <a:alpha val="45000"/>
                    </a:srgbClr>
                  </a:outerShdw>
                </a:effectLst>
              </a:rPr>
              <a:t>Ronal Reagan’s “A Time for Choosing” - supported Goldwater at the 1964 Republican convention</a:t>
            </a:r>
          </a:p>
          <a:p>
            <a:pPr marL="220218" lvl="0" indent="-220218" defTabSz="297941">
              <a:spcBef>
                <a:spcPts val="26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836">
                <a:solidFill>
                  <a:srgbClr val="293E56"/>
                </a:solidFill>
                <a:effectLst>
                  <a:outerShdw blurRad="12954" dist="6477" rotWithShape="0">
                    <a:srgbClr val="FFFFFF">
                      <a:alpha val="45000"/>
                    </a:srgbClr>
                  </a:outerShdw>
                </a:effectLst>
              </a:rPr>
              <a:t>Great Society Initiatives:</a:t>
            </a:r>
          </a:p>
          <a:p>
            <a:pPr marL="440436" lvl="1" indent="-220218" defTabSz="297941">
              <a:spcBef>
                <a:spcPts val="26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836">
                <a:solidFill>
                  <a:srgbClr val="4F5C3F"/>
                </a:solidFill>
                <a:effectLst>
                  <a:outerShdw blurRad="12954" dist="6477" rotWithShape="0">
                    <a:srgbClr val="FFFFFF">
                      <a:alpha val="45000"/>
                    </a:srgbClr>
                  </a:outerShdw>
                </a:effectLst>
              </a:rPr>
              <a:t>Elementary and Secondary Education Act - $1 billion in federal money</a:t>
            </a:r>
          </a:p>
          <a:p>
            <a:pPr marL="440436" lvl="1" indent="-220218" defTabSz="297941">
              <a:spcBef>
                <a:spcPts val="26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836">
                <a:solidFill>
                  <a:srgbClr val="4F5C3F"/>
                </a:solidFill>
                <a:effectLst>
                  <a:outerShdw blurRad="12954" dist="6477" rotWithShape="0">
                    <a:srgbClr val="FFFFFF">
                      <a:alpha val="45000"/>
                    </a:srgbClr>
                  </a:outerShdw>
                </a:effectLst>
              </a:rPr>
              <a:t>Medicare - health insurance for elderly</a:t>
            </a:r>
          </a:p>
          <a:p>
            <a:pPr marL="440436" lvl="1" indent="-220218" defTabSz="297941">
              <a:spcBef>
                <a:spcPts val="26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836">
                <a:solidFill>
                  <a:srgbClr val="4F5C3F"/>
                </a:solidFill>
                <a:effectLst>
                  <a:outerShdw blurRad="12954" dist="6477" rotWithShape="0">
                    <a:srgbClr val="FFFFFF">
                      <a:alpha val="45000"/>
                    </a:srgbClr>
                  </a:outerShdw>
                </a:effectLst>
              </a:rPr>
              <a:t>Medicaid - health insurance for lower income individuals and families</a:t>
            </a:r>
          </a:p>
          <a:p>
            <a:pPr marL="440436" lvl="1" indent="-220218" defTabSz="297941">
              <a:spcBef>
                <a:spcPts val="26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836">
                <a:solidFill>
                  <a:srgbClr val="4F5C3F"/>
                </a:solidFill>
                <a:effectLst>
                  <a:outerShdw blurRad="12954" dist="6477" rotWithShape="0">
                    <a:srgbClr val="FFFFFF">
                      <a:alpha val="45000"/>
                    </a:srgbClr>
                  </a:outerShdw>
                </a:effectLst>
              </a:rPr>
              <a:t>Housing and Urban Development - newly created department, built public housing</a:t>
            </a:r>
          </a:p>
          <a:p>
            <a:pPr marL="440436" lvl="1" indent="-220218" defTabSz="297941">
              <a:spcBef>
                <a:spcPts val="26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836">
                <a:solidFill>
                  <a:srgbClr val="4F5C3F"/>
                </a:solidFill>
                <a:effectLst>
                  <a:outerShdw blurRad="12954" dist="6477" rotWithShape="0">
                    <a:srgbClr val="FFFFFF">
                      <a:alpha val="45000"/>
                    </a:srgbClr>
                  </a:outerShdw>
                </a:effectLst>
              </a:rPr>
              <a:t>Immigration Act of 1965 - reversed the discriminatory quota acts of the 1920s</a:t>
            </a:r>
          </a:p>
          <a:p>
            <a:pPr marL="660654" lvl="2" indent="-220218" defTabSz="297941">
              <a:spcBef>
                <a:spcPts val="26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836">
                <a:solidFill>
                  <a:srgbClr val="4F5C3F"/>
                </a:solidFill>
                <a:effectLst>
                  <a:outerShdw blurRad="12954" dist="6477" rotWithShape="0">
                    <a:srgbClr val="FFFFFF">
                      <a:alpha val="45000"/>
                    </a:srgbClr>
                  </a:outerShdw>
                </a:effectLst>
              </a:rPr>
              <a:t>Allowed relatives of legal immigrants to be admitted regardless of numerical limits; especially favored Asian and Latin American immigrants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1" build="p" bldLvl="5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cap="none" spc="0">
                <a:solidFill>
                  <a:srgbClr val="000000"/>
                </a:solidFill>
                <a:effectLst/>
              </a:defRPr>
            </a:pPr>
            <a:r>
              <a:rPr sz="6400" cap="all" spc="320">
                <a:solidFill>
                  <a:srgbClr val="FBF9E6"/>
                </a:solidFill>
                <a:effectLst>
                  <a:outerShdw blurRad="25400" dist="25400" dir="16200000" rotWithShape="0">
                    <a:srgbClr val="3A3A3A">
                      <a:alpha val="70000"/>
                    </a:srgbClr>
                  </a:outerShdw>
                </a:effectLst>
              </a:rPr>
              <a:t>Liberalism at High Tide, Continued</a:t>
            </a:r>
          </a:p>
        </p:txBody>
      </p:sp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xfrm>
            <a:off x="285563" y="2158472"/>
            <a:ext cx="12433675" cy="731625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89306" lvl="0" indent="-289306" defTabSz="391414">
              <a:spcBef>
                <a:spcPts val="34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412">
                <a:solidFill>
                  <a:srgbClr val="293E56"/>
                </a:solidFill>
                <a:effectLst>
                  <a:outerShdw blurRad="17018" dist="8509" rotWithShape="0">
                    <a:srgbClr val="FFFFFF">
                      <a:alpha val="45000"/>
                    </a:srgbClr>
                  </a:outerShdw>
                </a:effectLst>
              </a:rPr>
              <a:t>Assessing the Great Society</a:t>
            </a:r>
          </a:p>
          <a:p>
            <a:pPr marL="578612" lvl="1" indent="-289306" defTabSz="391414">
              <a:spcBef>
                <a:spcPts val="34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412">
                <a:solidFill>
                  <a:srgbClr val="4F5C3F"/>
                </a:solidFill>
                <a:effectLst>
                  <a:outerShdw blurRad="17018" dist="8509" rotWithShape="0">
                    <a:srgbClr val="FFFFFF">
                      <a:alpha val="45000"/>
                    </a:srgbClr>
                  </a:outerShdw>
                </a:effectLst>
              </a:rPr>
              <a:t>Health care for poor and elderly increased</a:t>
            </a:r>
          </a:p>
          <a:p>
            <a:pPr marL="578612" lvl="1" indent="-289306" defTabSz="391414">
              <a:spcBef>
                <a:spcPts val="34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412">
                <a:solidFill>
                  <a:srgbClr val="4F5C3F"/>
                </a:solidFill>
                <a:effectLst>
                  <a:outerShdw blurRad="17018" dist="8509" rotWithShape="0">
                    <a:srgbClr val="FFFFFF">
                      <a:alpha val="45000"/>
                    </a:srgbClr>
                  </a:outerShdw>
                </a:effectLst>
              </a:rPr>
              <a:t>Poverty rate for African Americans decreased </a:t>
            </a:r>
          </a:p>
          <a:p>
            <a:pPr marL="578612" lvl="1" indent="-289306" defTabSz="391414">
              <a:spcBef>
                <a:spcPts val="34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412">
                <a:solidFill>
                  <a:srgbClr val="4F5C3F"/>
                </a:solidFill>
                <a:effectLst>
                  <a:outerShdw blurRad="17018" dist="8509" rotWithShape="0">
                    <a:srgbClr val="FFFFFF">
                      <a:alpha val="45000"/>
                    </a:srgbClr>
                  </a:outerShdw>
                </a:effectLst>
              </a:rPr>
              <a:t>Poverty and segregation remained in many areas</a:t>
            </a:r>
          </a:p>
          <a:p>
            <a:pPr marL="289306" lvl="0" indent="-289306" defTabSz="391414">
              <a:spcBef>
                <a:spcPts val="34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412">
                <a:solidFill>
                  <a:srgbClr val="861001"/>
                </a:solidFill>
                <a:effectLst>
                  <a:outerShdw blurRad="17018" dist="8509" rotWithShape="0">
                    <a:srgbClr val="FFFFFF">
                      <a:alpha val="45000"/>
                    </a:srgbClr>
                  </a:outerShdw>
                </a:effectLst>
              </a:rPr>
              <a:t>Rebirth of the Women’s Movement</a:t>
            </a:r>
          </a:p>
          <a:p>
            <a:pPr marL="289306" lvl="0" indent="-289306" defTabSz="391414">
              <a:spcBef>
                <a:spcPts val="34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412">
                <a:solidFill>
                  <a:srgbClr val="293E56"/>
                </a:solidFill>
                <a:effectLst>
                  <a:outerShdw blurRad="17018" dist="8509" rotWithShape="0">
                    <a:srgbClr val="FFFFFF">
                      <a:alpha val="45000"/>
                    </a:srgbClr>
                  </a:outerShdw>
                </a:effectLst>
              </a:rPr>
              <a:t>Labor Feminists</a:t>
            </a:r>
          </a:p>
          <a:p>
            <a:pPr marL="578612" lvl="1" indent="-289306" defTabSz="391414">
              <a:spcBef>
                <a:spcPts val="34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412">
                <a:solidFill>
                  <a:srgbClr val="4F5C3F"/>
                </a:solidFill>
                <a:effectLst>
                  <a:outerShdw blurRad="17018" dist="8509" rotWithShape="0">
                    <a:srgbClr val="FFFFFF">
                      <a:alpha val="45000"/>
                    </a:srgbClr>
                  </a:outerShdw>
                </a:effectLst>
              </a:rPr>
              <a:t>1960s women sought equal pay for equal work and maternity leave</a:t>
            </a:r>
          </a:p>
          <a:p>
            <a:pPr marL="867918" lvl="2" indent="-289306" defTabSz="391414">
              <a:spcBef>
                <a:spcPts val="34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412">
                <a:solidFill>
                  <a:srgbClr val="4F5C3F"/>
                </a:solidFill>
                <a:effectLst>
                  <a:outerShdw blurRad="17018" dist="8509" rotWithShape="0">
                    <a:srgbClr val="FFFFFF">
                      <a:alpha val="45000"/>
                    </a:srgbClr>
                  </a:outerShdw>
                </a:effectLst>
              </a:rPr>
              <a:t>1963 Equal Pay Act - equal pay for equal work</a:t>
            </a:r>
          </a:p>
          <a:p>
            <a:pPr marL="578612" lvl="1" indent="-289306" defTabSz="391414">
              <a:spcBef>
                <a:spcPts val="34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412">
                <a:solidFill>
                  <a:srgbClr val="4F5C3F"/>
                </a:solidFill>
                <a:effectLst>
                  <a:outerShdw blurRad="17018" dist="8509" rotWithShape="0">
                    <a:srgbClr val="FFFFFF">
                      <a:alpha val="45000"/>
                    </a:srgbClr>
                  </a:outerShdw>
                </a:effectLst>
              </a:rPr>
              <a:t>1970s - more women worked outside the home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1" build="p" bldLvl="5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cap="none" spc="0">
                <a:solidFill>
                  <a:srgbClr val="000000"/>
                </a:solidFill>
                <a:effectLst/>
              </a:defRPr>
            </a:pPr>
            <a:r>
              <a:rPr sz="6400" cap="all" spc="320">
                <a:solidFill>
                  <a:srgbClr val="FBF9E6"/>
                </a:solidFill>
                <a:effectLst>
                  <a:outerShdw blurRad="25400" dist="25400" dir="16200000" rotWithShape="0">
                    <a:srgbClr val="3A3A3A">
                      <a:alpha val="70000"/>
                    </a:srgbClr>
                  </a:outerShdw>
                </a:effectLst>
              </a:rPr>
              <a:t>Liberalism at High Tide, Continued</a:t>
            </a:r>
          </a:p>
        </p:txBody>
      </p:sp>
      <p:sp>
        <p:nvSpPr>
          <p:cNvPr id="54" name="Shape 54"/>
          <p:cNvSpPr>
            <a:spLocks noGrp="1"/>
          </p:cNvSpPr>
          <p:nvPr>
            <p:ph type="body" idx="1"/>
          </p:nvPr>
        </p:nvSpPr>
        <p:spPr>
          <a:xfrm>
            <a:off x="285563" y="2158472"/>
            <a:ext cx="12433675" cy="7316256"/>
          </a:xfrm>
          <a:prstGeom prst="rect">
            <a:avLst/>
          </a:prstGeom>
        </p:spPr>
        <p:txBody>
          <a:bodyPr/>
          <a:lstStyle/>
          <a:p>
            <a:pPr marL="319531" lvl="0" indent="-319531" defTabSz="432308">
              <a:spcBef>
                <a:spcPts val="38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664">
                <a:solidFill>
                  <a:srgbClr val="293E56"/>
                </a:solidFill>
                <a:effectLst>
                  <a:outerShdw blurRad="18796" dist="9398" rotWithShape="0">
                    <a:srgbClr val="FFFFFF">
                      <a:alpha val="45000"/>
                    </a:srgbClr>
                  </a:outerShdw>
                </a:effectLst>
              </a:rPr>
              <a:t>Betty Friedan and the National Organization for Women (NOW) </a:t>
            </a:r>
          </a:p>
          <a:p>
            <a:pPr marL="639063" lvl="1" indent="-319531" defTabSz="432308">
              <a:spcBef>
                <a:spcPts val="38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664" i="1">
                <a:solidFill>
                  <a:srgbClr val="4F5C3F"/>
                </a:solidFill>
                <a:effectLst>
                  <a:outerShdw blurRad="18796" dist="9398" rotWithShape="0">
                    <a:srgbClr val="FFFFFF">
                      <a:alpha val="45000"/>
                    </a:srgbClr>
                  </a:outerShdw>
                </a:effectLst>
              </a:rPr>
              <a:t>The Feminine Mystique</a:t>
            </a:r>
            <a:r>
              <a:rPr sz="2664">
                <a:solidFill>
                  <a:srgbClr val="4F5C3F"/>
                </a:solidFill>
                <a:effectLst>
                  <a:outerShdw blurRad="18796" dist="9398" rotWithShape="0">
                    <a:srgbClr val="FFFFFF">
                      <a:alpha val="45000"/>
                    </a:srgbClr>
                  </a:outerShdw>
                </a:effectLst>
              </a:rPr>
              <a:t> - Betty Friedan</a:t>
            </a:r>
          </a:p>
          <a:p>
            <a:pPr marL="958596" lvl="2" indent="-319531" defTabSz="432308">
              <a:spcBef>
                <a:spcPts val="38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664">
                <a:solidFill>
                  <a:srgbClr val="4F5C3F"/>
                </a:solidFill>
                <a:effectLst>
                  <a:outerShdw blurRad="18796" dist="9398" rotWithShape="0">
                    <a:srgbClr val="FFFFFF">
                      <a:alpha val="45000"/>
                    </a:srgbClr>
                  </a:outerShdw>
                </a:effectLst>
              </a:rPr>
              <a:t>Argued that many housewives in suburbs were not happy and lived unfulfilled lives</a:t>
            </a:r>
          </a:p>
          <a:p>
            <a:pPr marL="639063" lvl="1" indent="-319531" defTabSz="432308">
              <a:spcBef>
                <a:spcPts val="38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664">
                <a:solidFill>
                  <a:srgbClr val="4F5C3F"/>
                </a:solidFill>
                <a:effectLst>
                  <a:outerShdw blurRad="18796" dist="9398" rotWithShape="0">
                    <a:srgbClr val="FFFFFF">
                      <a:alpha val="45000"/>
                    </a:srgbClr>
                  </a:outerShdw>
                </a:effectLst>
              </a:rPr>
              <a:t>Birth Control Pill - led to the decline in birthrates, end of the baby boom generation </a:t>
            </a:r>
          </a:p>
          <a:p>
            <a:pPr marL="639063" lvl="1" indent="-319531" defTabSz="432308">
              <a:spcBef>
                <a:spcPts val="38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664">
                <a:solidFill>
                  <a:srgbClr val="4F5C3F"/>
                </a:solidFill>
                <a:effectLst>
                  <a:outerShdw blurRad="18796" dist="9398" rotWithShape="0">
                    <a:srgbClr val="FFFFFF">
                      <a:alpha val="45000"/>
                    </a:srgbClr>
                  </a:outerShdw>
                </a:effectLst>
              </a:rPr>
              <a:t>National Organization for Women (NOW)</a:t>
            </a:r>
          </a:p>
          <a:p>
            <a:pPr marL="958596" lvl="2" indent="-319531" defTabSz="432308">
              <a:spcBef>
                <a:spcPts val="38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664">
                <a:solidFill>
                  <a:srgbClr val="4F5C3F"/>
                </a:solidFill>
                <a:effectLst>
                  <a:outerShdw blurRad="18796" dist="9398" rotWithShape="0">
                    <a:srgbClr val="FFFFFF">
                      <a:alpha val="45000"/>
                    </a:srgbClr>
                  </a:outerShdw>
                </a:effectLst>
              </a:rPr>
              <a:t>Modeled after the  NAACP, is a civil rights organization for women</a:t>
            </a:r>
          </a:p>
          <a:p>
            <a:pPr marL="958596" lvl="2" indent="-319531" defTabSz="432308">
              <a:spcBef>
                <a:spcPts val="38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664">
                <a:solidFill>
                  <a:srgbClr val="4F5C3F"/>
                </a:solidFill>
                <a:effectLst>
                  <a:outerShdw blurRad="18796" dist="9398" rotWithShape="0">
                    <a:srgbClr val="FFFFFF">
                      <a:alpha val="45000"/>
                    </a:srgbClr>
                  </a:outerShdw>
                </a:effectLst>
              </a:rPr>
              <a:t>Helped bring attention to lack of women in certain professions and politics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1" build="p" bldLvl="5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cap="none" spc="0">
                <a:solidFill>
                  <a:srgbClr val="000000"/>
                </a:solidFill>
                <a:effectLst/>
              </a:defRPr>
            </a:pPr>
            <a:r>
              <a:rPr sz="6400" cap="all" spc="320">
                <a:solidFill>
                  <a:srgbClr val="FBF9E6"/>
                </a:solidFill>
                <a:effectLst>
                  <a:outerShdw blurRad="25400" dist="25400" dir="16200000" rotWithShape="0">
                    <a:srgbClr val="3A3A3A">
                      <a:alpha val="70000"/>
                    </a:srgbClr>
                  </a:outerShdw>
                </a:effectLst>
              </a:rPr>
              <a:t>The Vietnam War Begins</a:t>
            </a:r>
          </a:p>
        </p:txBody>
      </p:sp>
      <p:sp>
        <p:nvSpPr>
          <p:cNvPr id="58" name="Shape 58"/>
          <p:cNvSpPr>
            <a:spLocks noGrp="1"/>
          </p:cNvSpPr>
          <p:nvPr>
            <p:ph type="body" idx="1"/>
          </p:nvPr>
        </p:nvSpPr>
        <p:spPr>
          <a:xfrm>
            <a:off x="285563" y="2158472"/>
            <a:ext cx="12433675" cy="731625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02259" lvl="0" indent="-302259" defTabSz="408940">
              <a:spcBef>
                <a:spcPts val="36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520">
                <a:solidFill>
                  <a:srgbClr val="4F5C3F"/>
                </a:solidFill>
                <a:effectLst>
                  <a:outerShdw blurRad="17780" dist="8890" rotWithShape="0">
                    <a:srgbClr val="FFFFFF">
                      <a:alpha val="45000"/>
                    </a:srgbClr>
                  </a:outerShdw>
                </a:effectLst>
              </a:rPr>
              <a:t>Kennedy did not want to loose credibility by withdrawing from Vietnam</a:t>
            </a:r>
          </a:p>
          <a:p>
            <a:pPr marL="302259" lvl="0" indent="-302259" defTabSz="408940">
              <a:spcBef>
                <a:spcPts val="36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520">
                <a:solidFill>
                  <a:srgbClr val="861001"/>
                </a:solidFill>
                <a:effectLst>
                  <a:outerShdw blurRad="17780" dist="8890" rotWithShape="0">
                    <a:srgbClr val="FFFFFF">
                      <a:alpha val="45000"/>
                    </a:srgbClr>
                  </a:outerShdw>
                </a:effectLst>
              </a:rPr>
              <a:t>Escalation Under Johnson</a:t>
            </a:r>
          </a:p>
          <a:p>
            <a:pPr marL="604519" lvl="1" indent="-302259" defTabSz="408940">
              <a:spcBef>
                <a:spcPts val="36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520">
                <a:solidFill>
                  <a:srgbClr val="4F5C3F"/>
                </a:solidFill>
                <a:effectLst>
                  <a:outerShdw blurRad="17780" dist="8890" rotWithShape="0">
                    <a:srgbClr val="FFFFFF">
                      <a:alpha val="45000"/>
                    </a:srgbClr>
                  </a:outerShdw>
                </a:effectLst>
              </a:rPr>
              <a:t>“I’m not going to be the President who saw Southeast Asia go the way China went”</a:t>
            </a:r>
          </a:p>
          <a:p>
            <a:pPr marL="302259" lvl="0" indent="-302259" defTabSz="408940">
              <a:spcBef>
                <a:spcPts val="36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520">
                <a:solidFill>
                  <a:srgbClr val="293E56"/>
                </a:solidFill>
                <a:effectLst>
                  <a:outerShdw blurRad="17780" dist="8890" rotWithShape="0">
                    <a:srgbClr val="FFFFFF">
                      <a:alpha val="45000"/>
                    </a:srgbClr>
                  </a:outerShdw>
                </a:effectLst>
              </a:rPr>
              <a:t>Gulf of Tonkin</a:t>
            </a:r>
          </a:p>
          <a:p>
            <a:pPr marL="604519" lvl="1" indent="-302259" defTabSz="408940">
              <a:spcBef>
                <a:spcPts val="36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520">
                <a:solidFill>
                  <a:srgbClr val="4F5C3F"/>
                </a:solidFill>
                <a:effectLst>
                  <a:outerShdw blurRad="17780" dist="8890" rotWithShape="0">
                    <a:srgbClr val="FFFFFF">
                      <a:alpha val="45000"/>
                    </a:srgbClr>
                  </a:outerShdw>
                </a:effectLst>
              </a:rPr>
              <a:t>In August, 1964, there was a report that a US ship was attacked in international waters by the North Vietnamese; gave LBJ a reason to escalate the war</a:t>
            </a:r>
          </a:p>
          <a:p>
            <a:pPr marL="604519" lvl="1" indent="-302259" defTabSz="408940">
              <a:spcBef>
                <a:spcPts val="36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520">
                <a:solidFill>
                  <a:srgbClr val="4F5C3F"/>
                </a:solidFill>
                <a:effectLst>
                  <a:outerShdw blurRad="17780" dist="8890" rotWithShape="0">
                    <a:srgbClr val="FFFFFF">
                      <a:alpha val="45000"/>
                    </a:srgbClr>
                  </a:outerShdw>
                </a:effectLst>
              </a:rPr>
              <a:t>Gulf of Tonkin Resolution:</a:t>
            </a:r>
          </a:p>
          <a:p>
            <a:pPr marL="906780" lvl="2" indent="-302259" defTabSz="408940">
              <a:spcBef>
                <a:spcPts val="36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520">
                <a:solidFill>
                  <a:srgbClr val="4F5C3F"/>
                </a:solidFill>
                <a:effectLst>
                  <a:outerShdw blurRad="17780" dist="8890" rotWithShape="0">
                    <a:srgbClr val="FFFFFF">
                      <a:alpha val="45000"/>
                    </a:srgbClr>
                  </a:outerShdw>
                </a:effectLst>
              </a:rPr>
              <a:t>Congress gave LBJ the ability to use any measures necessary in Vietnam</a:t>
            </a:r>
          </a:p>
          <a:p>
            <a:pPr marL="906780" lvl="2" indent="-302259" defTabSz="408940">
              <a:spcBef>
                <a:spcPts val="36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520">
                <a:solidFill>
                  <a:srgbClr val="4F5C3F"/>
                </a:solidFill>
                <a:effectLst>
                  <a:outerShdw blurRad="17780" dist="8890" rotWithShape="0">
                    <a:srgbClr val="FFFFFF">
                      <a:alpha val="45000"/>
                    </a:srgbClr>
                  </a:outerShdw>
                </a:effectLst>
              </a:rPr>
              <a:t>Essentially, it gave LBJ a “blank check”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1" build="p" bldLvl="5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cap="none" spc="0">
                <a:solidFill>
                  <a:srgbClr val="000000"/>
                </a:solidFill>
                <a:effectLst/>
              </a:defRPr>
            </a:pPr>
            <a:r>
              <a:rPr sz="6400" cap="all" spc="320">
                <a:solidFill>
                  <a:srgbClr val="FBF9E6"/>
                </a:solidFill>
                <a:effectLst>
                  <a:outerShdw blurRad="25400" dist="25400" dir="16200000" rotWithShape="0">
                    <a:srgbClr val="3A3A3A">
                      <a:alpha val="70000"/>
                    </a:srgbClr>
                  </a:outerShdw>
                </a:effectLst>
              </a:rPr>
              <a:t>The Vietnam War Begins</a:t>
            </a:r>
          </a:p>
        </p:txBody>
      </p:sp>
      <p:sp>
        <p:nvSpPr>
          <p:cNvPr id="62" name="Shape 62"/>
          <p:cNvSpPr>
            <a:spLocks noGrp="1"/>
          </p:cNvSpPr>
          <p:nvPr>
            <p:ph type="body" idx="1"/>
          </p:nvPr>
        </p:nvSpPr>
        <p:spPr>
          <a:xfrm>
            <a:off x="285563" y="2158472"/>
            <a:ext cx="12433675" cy="731625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54075" lvl="0" indent="-354075" defTabSz="479044">
              <a:spcBef>
                <a:spcPts val="42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952">
                <a:solidFill>
                  <a:srgbClr val="293E56"/>
                </a:solidFill>
                <a:effectLst>
                  <a:outerShdw blurRad="20828" dist="10414" rotWithShape="0">
                    <a:srgbClr val="FFFFFF">
                      <a:alpha val="45000"/>
                    </a:srgbClr>
                  </a:outerShdw>
                </a:effectLst>
              </a:rPr>
              <a:t>The New American Presence </a:t>
            </a:r>
          </a:p>
          <a:p>
            <a:pPr marL="708151" lvl="1" indent="-354075" defTabSz="479044">
              <a:spcBef>
                <a:spcPts val="42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952">
                <a:solidFill>
                  <a:srgbClr val="4F5C3F"/>
                </a:solidFill>
                <a:effectLst>
                  <a:outerShdw blurRad="20828" dist="10414" rotWithShape="0">
                    <a:srgbClr val="FFFFFF">
                      <a:alpha val="45000"/>
                    </a:srgbClr>
                  </a:outerShdw>
                </a:effectLst>
              </a:rPr>
              <a:t>Operation Rolling Thunder:</a:t>
            </a:r>
          </a:p>
          <a:p>
            <a:pPr marL="1062227" lvl="2" indent="-354075" defTabSz="479044">
              <a:spcBef>
                <a:spcPts val="42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952">
                <a:solidFill>
                  <a:srgbClr val="4F5C3F"/>
                </a:solidFill>
                <a:effectLst>
                  <a:outerShdw blurRad="20828" dist="10414" rotWithShape="0">
                    <a:srgbClr val="FFFFFF">
                      <a:alpha val="45000"/>
                    </a:srgbClr>
                  </a:outerShdw>
                </a:effectLst>
              </a:rPr>
              <a:t>Bombing campaign against North Vietnam in 1965</a:t>
            </a:r>
          </a:p>
          <a:p>
            <a:pPr marL="1062227" lvl="2" indent="-354075" defTabSz="479044">
              <a:spcBef>
                <a:spcPts val="42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952">
                <a:solidFill>
                  <a:srgbClr val="4F5C3F"/>
                </a:solidFill>
                <a:effectLst>
                  <a:outerShdw blurRad="20828" dist="10414" rotWithShape="0">
                    <a:srgbClr val="FFFFFF">
                      <a:alpha val="45000"/>
                    </a:srgbClr>
                  </a:outerShdw>
                </a:effectLst>
              </a:rPr>
              <a:t>More bombs were dropped on Vietnam than Europe and Asia during WWII</a:t>
            </a:r>
          </a:p>
          <a:p>
            <a:pPr marL="1062227" lvl="2" indent="-354075" defTabSz="479044">
              <a:spcBef>
                <a:spcPts val="42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952">
                <a:solidFill>
                  <a:srgbClr val="4F5C3F"/>
                </a:solidFill>
                <a:effectLst>
                  <a:outerShdw blurRad="20828" dist="10414" rotWithShape="0">
                    <a:srgbClr val="FFFFFF">
                      <a:alpha val="45000"/>
                    </a:srgbClr>
                  </a:outerShdw>
                </a:effectLst>
              </a:rPr>
              <a:t>The North Vietnamese continued to resist and increased their morale</a:t>
            </a:r>
          </a:p>
          <a:p>
            <a:pPr marL="708151" lvl="1" indent="-354075" defTabSz="479044">
              <a:spcBef>
                <a:spcPts val="42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952">
                <a:solidFill>
                  <a:srgbClr val="4F5C3F"/>
                </a:solidFill>
                <a:effectLst>
                  <a:outerShdw blurRad="20828" dist="10414" rotWithShape="0">
                    <a:srgbClr val="FFFFFF">
                      <a:alpha val="45000"/>
                    </a:srgbClr>
                  </a:outerShdw>
                </a:effectLst>
              </a:rPr>
              <a:t>Vietnam taught the US that superior technology and weapons does not always win a war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1" build="p" bldLvl="5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cap="none" spc="0">
                <a:solidFill>
                  <a:srgbClr val="000000"/>
                </a:solidFill>
                <a:effectLst/>
              </a:defRPr>
            </a:pPr>
            <a:r>
              <a:rPr sz="6400" cap="all" spc="320">
                <a:solidFill>
                  <a:srgbClr val="FBF9E6"/>
                </a:solidFill>
                <a:effectLst>
                  <a:outerShdw blurRad="25400" dist="25400" dir="16200000" rotWithShape="0">
                    <a:srgbClr val="3A3A3A">
                      <a:alpha val="70000"/>
                    </a:srgbClr>
                  </a:outerShdw>
                </a:effectLst>
              </a:rPr>
              <a:t>The Vietnam War Begins</a:t>
            </a:r>
          </a:p>
        </p:txBody>
      </p:sp>
      <p:sp>
        <p:nvSpPr>
          <p:cNvPr id="66" name="Shape 66"/>
          <p:cNvSpPr>
            <a:spLocks noGrp="1"/>
          </p:cNvSpPr>
          <p:nvPr>
            <p:ph type="body" idx="1"/>
          </p:nvPr>
        </p:nvSpPr>
        <p:spPr>
          <a:xfrm>
            <a:off x="285563" y="2158472"/>
            <a:ext cx="12433675" cy="731625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24536" lvl="0" indent="-224536" defTabSz="303783">
              <a:spcBef>
                <a:spcPts val="27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871">
                <a:solidFill>
                  <a:srgbClr val="861001"/>
                </a:solidFill>
                <a:effectLst>
                  <a:outerShdw blurRad="13208" dist="6604" rotWithShape="0">
                    <a:srgbClr val="FFFFFF">
                      <a:alpha val="45000"/>
                    </a:srgbClr>
                  </a:outerShdw>
                </a:effectLst>
              </a:rPr>
              <a:t>Public Opinion and the War </a:t>
            </a:r>
          </a:p>
          <a:p>
            <a:pPr marL="449072" lvl="1" indent="-224536" defTabSz="303783">
              <a:spcBef>
                <a:spcPts val="27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871">
                <a:solidFill>
                  <a:srgbClr val="4F5C3F"/>
                </a:solidFill>
                <a:effectLst>
                  <a:outerShdw blurRad="13208" dist="6604" rotWithShape="0">
                    <a:srgbClr val="FFFFFF">
                      <a:alpha val="45000"/>
                    </a:srgbClr>
                  </a:outerShdw>
                </a:effectLst>
              </a:rPr>
              <a:t>“Credibility gap” - writers began to expose that the realities of the war were different than what the administration portrayed</a:t>
            </a:r>
          </a:p>
          <a:p>
            <a:pPr marL="224536" lvl="0" indent="-224536" defTabSz="303783">
              <a:spcBef>
                <a:spcPts val="27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871">
                <a:solidFill>
                  <a:srgbClr val="861001"/>
                </a:solidFill>
                <a:effectLst>
                  <a:outerShdw blurRad="13208" dist="6604" rotWithShape="0">
                    <a:srgbClr val="FFFFFF">
                      <a:alpha val="45000"/>
                    </a:srgbClr>
                  </a:outerShdw>
                </a:effectLst>
              </a:rPr>
              <a:t>Rise of the Student Movement</a:t>
            </a:r>
          </a:p>
          <a:p>
            <a:pPr marL="449072" lvl="1" indent="-224536" defTabSz="303783">
              <a:spcBef>
                <a:spcPts val="27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871">
                <a:solidFill>
                  <a:srgbClr val="4F5C3F"/>
                </a:solidFill>
                <a:effectLst>
                  <a:outerShdw blurRad="13208" dist="6604" rotWithShape="0">
                    <a:srgbClr val="FFFFFF">
                      <a:alpha val="45000"/>
                    </a:srgbClr>
                  </a:outerShdw>
                </a:effectLst>
              </a:rPr>
              <a:t>Students for a Democratic Society (SDS) - founded in Michigan by students that sought social change</a:t>
            </a:r>
          </a:p>
          <a:p>
            <a:pPr marL="673607" lvl="2" indent="-224536" defTabSz="303783">
              <a:spcBef>
                <a:spcPts val="27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871" b="1">
                <a:solidFill>
                  <a:srgbClr val="4F5C3F"/>
                </a:solidFill>
                <a:effectLst>
                  <a:outerShdw blurRad="13208" dist="6604" rotWithShape="0">
                    <a:srgbClr val="FFFFFF">
                      <a:alpha val="45000"/>
                    </a:srgbClr>
                  </a:outerShdw>
                </a:effectLst>
              </a:rPr>
              <a:t>Port Huron Statement</a:t>
            </a:r>
            <a:r>
              <a:rPr sz="1871">
                <a:solidFill>
                  <a:srgbClr val="4F5C3F"/>
                </a:solidFill>
                <a:effectLst>
                  <a:outerShdw blurRad="13208" dist="6604" rotWithShape="0">
                    <a:srgbClr val="FFFFFF">
                      <a:alpha val="45000"/>
                    </a:srgbClr>
                  </a:outerShdw>
                </a:effectLst>
              </a:rPr>
              <a:t> - criticized the gap between the rich and poor, as well as the nation’s consumer culture</a:t>
            </a:r>
          </a:p>
          <a:p>
            <a:pPr marL="224536" lvl="0" indent="-224536" defTabSz="303783">
              <a:spcBef>
                <a:spcPts val="27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871">
                <a:solidFill>
                  <a:srgbClr val="293E56"/>
                </a:solidFill>
                <a:effectLst>
                  <a:outerShdw blurRad="13208" dist="6604" rotWithShape="0">
                    <a:srgbClr val="FFFFFF">
                      <a:alpha val="45000"/>
                    </a:srgbClr>
                  </a:outerShdw>
                </a:effectLst>
              </a:rPr>
              <a:t>The New Left:</a:t>
            </a:r>
          </a:p>
          <a:p>
            <a:pPr marL="449072" lvl="1" indent="-224536" defTabSz="303783">
              <a:spcBef>
                <a:spcPts val="27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871">
                <a:solidFill>
                  <a:srgbClr val="4F5C3F"/>
                </a:solidFill>
                <a:effectLst>
                  <a:outerShdw blurRad="13208" dist="6604" rotWithShape="0">
                    <a:srgbClr val="FFFFFF">
                      <a:alpha val="45000"/>
                    </a:srgbClr>
                  </a:outerShdw>
                </a:effectLst>
              </a:rPr>
              <a:t>Different than the Old Left - associated with Communism</a:t>
            </a:r>
          </a:p>
          <a:p>
            <a:pPr marL="673607" lvl="2" indent="-224536" defTabSz="303783">
              <a:spcBef>
                <a:spcPts val="27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871">
                <a:solidFill>
                  <a:srgbClr val="4F5C3F"/>
                </a:solidFill>
                <a:effectLst>
                  <a:outerShdw blurRad="13208" dist="6604" rotWithShape="0">
                    <a:srgbClr val="FFFFFF">
                      <a:alpha val="45000"/>
                    </a:srgbClr>
                  </a:outerShdw>
                </a:effectLst>
              </a:rPr>
              <a:t>Focused on gay rights, gender issues, and abortion</a:t>
            </a:r>
          </a:p>
          <a:p>
            <a:pPr marL="449072" lvl="1" indent="-224536" defTabSz="303783">
              <a:spcBef>
                <a:spcPts val="27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871">
                <a:solidFill>
                  <a:srgbClr val="4F5C3F"/>
                </a:solidFill>
                <a:effectLst>
                  <a:outerShdw blurRad="13208" dist="6604" rotWithShape="0">
                    <a:srgbClr val="FFFFFF">
                      <a:alpha val="45000"/>
                    </a:srgbClr>
                  </a:outerShdw>
                </a:effectLst>
              </a:rPr>
              <a:t>UC Berkeley - Free Speech Movement - students sought to use universities and public spaces for protests and organizations</a:t>
            </a:r>
          </a:p>
          <a:p>
            <a:pPr marL="449072" lvl="1" indent="-224536" defTabSz="303783">
              <a:spcBef>
                <a:spcPts val="27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1871">
                <a:solidFill>
                  <a:srgbClr val="4F5C3F"/>
                </a:solidFill>
                <a:effectLst>
                  <a:outerShdw blurRad="13208" dist="6604" rotWithShape="0">
                    <a:srgbClr val="FFFFFF">
                      <a:alpha val="45000"/>
                    </a:srgbClr>
                  </a:outerShdw>
                </a:effectLst>
              </a:rPr>
              <a:t>Selective Service - Draft - 1967 - banned automatic student deferments -&gt; increased protests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1" build="p" bldLvl="5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cap="none" spc="0">
                <a:solidFill>
                  <a:srgbClr val="000000"/>
                </a:solidFill>
                <a:effectLst/>
              </a:defRPr>
            </a:pPr>
            <a:r>
              <a:rPr sz="6400" cap="all" spc="320">
                <a:solidFill>
                  <a:srgbClr val="FBF9E6"/>
                </a:solidFill>
                <a:effectLst>
                  <a:outerShdw blurRad="25400" dist="25400" dir="16200000" rotWithShape="0">
                    <a:srgbClr val="3A3A3A">
                      <a:alpha val="70000"/>
                    </a:srgbClr>
                  </a:outerShdw>
                </a:effectLst>
              </a:rPr>
              <a:t>The Vietnam War Begins</a:t>
            </a:r>
          </a:p>
        </p:txBody>
      </p:sp>
      <p:sp>
        <p:nvSpPr>
          <p:cNvPr id="69" name="Shape 69"/>
          <p:cNvSpPr>
            <a:spLocks noGrp="1"/>
          </p:cNvSpPr>
          <p:nvPr>
            <p:ph type="body" idx="1"/>
          </p:nvPr>
        </p:nvSpPr>
        <p:spPr>
          <a:xfrm>
            <a:off x="285563" y="2158472"/>
            <a:ext cx="12433675" cy="7316256"/>
          </a:xfrm>
          <a:prstGeom prst="rect">
            <a:avLst/>
          </a:prstGeom>
        </p:spPr>
        <p:txBody>
          <a:bodyPr/>
          <a:lstStyle/>
          <a:p>
            <a:pPr marL="267715" lvl="0" indent="-267715" defTabSz="362204">
              <a:spcBef>
                <a:spcPts val="32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232">
                <a:solidFill>
                  <a:srgbClr val="293E56"/>
                </a:solidFill>
                <a:effectLst>
                  <a:outerShdw blurRad="15748" dist="7874" rotWithShape="0">
                    <a:srgbClr val="FFFFFF">
                      <a:alpha val="45000"/>
                    </a:srgbClr>
                  </a:outerShdw>
                </a:effectLst>
              </a:rPr>
              <a:t>Young Americans for Freedom</a:t>
            </a:r>
          </a:p>
          <a:p>
            <a:pPr marL="535431" lvl="1" indent="-267715" defTabSz="362204">
              <a:spcBef>
                <a:spcPts val="32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232">
                <a:solidFill>
                  <a:srgbClr val="4F5C3F"/>
                </a:solidFill>
                <a:effectLst>
                  <a:outerShdw blurRad="15748" dist="7874" rotWithShape="0">
                    <a:srgbClr val="FFFFFF">
                      <a:alpha val="45000"/>
                    </a:srgbClr>
                  </a:outerShdw>
                </a:effectLst>
              </a:rPr>
              <a:t>Young Americans for Freedom (YAF) - conservative response to the New Left</a:t>
            </a:r>
          </a:p>
          <a:p>
            <a:pPr marL="535431" lvl="1" indent="-267715" defTabSz="362204">
              <a:spcBef>
                <a:spcPts val="32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232">
                <a:solidFill>
                  <a:srgbClr val="4F5C3F"/>
                </a:solidFill>
                <a:effectLst>
                  <a:outerShdw blurRad="15748" dist="7874" rotWithShape="0">
                    <a:srgbClr val="FFFFFF">
                      <a:alpha val="45000"/>
                    </a:srgbClr>
                  </a:outerShdw>
                </a:effectLst>
              </a:rPr>
              <a:t>“The Sharon Statement” written before the Port Huron Statement, inspired many conservatives</a:t>
            </a:r>
          </a:p>
          <a:p>
            <a:pPr marL="267715" lvl="0" indent="-267715" defTabSz="362204">
              <a:spcBef>
                <a:spcPts val="32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232">
                <a:solidFill>
                  <a:srgbClr val="293E56"/>
                </a:solidFill>
                <a:effectLst>
                  <a:outerShdw blurRad="15748" dist="7874" rotWithShape="0">
                    <a:srgbClr val="FFFFFF">
                      <a:alpha val="45000"/>
                    </a:srgbClr>
                  </a:outerShdw>
                </a:effectLst>
              </a:rPr>
              <a:t>The Counterculture</a:t>
            </a:r>
            <a:r>
              <a:rPr sz="2232">
                <a:solidFill>
                  <a:srgbClr val="4F5C3F"/>
                </a:solidFill>
                <a:effectLst>
                  <a:outerShdw blurRad="15748" dist="7874" rotWithShape="0">
                    <a:srgbClr val="FFFFFF">
                      <a:alpha val="45000"/>
                    </a:srgbClr>
                  </a:outerShdw>
                </a:effectLst>
              </a:rPr>
              <a:t> (New curriculum)</a:t>
            </a:r>
          </a:p>
          <a:p>
            <a:pPr marL="535431" lvl="1" indent="-267715" defTabSz="362204">
              <a:spcBef>
                <a:spcPts val="32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232">
                <a:solidFill>
                  <a:srgbClr val="4F5C3F"/>
                </a:solidFill>
                <a:effectLst>
                  <a:outerShdw blurRad="15748" dist="7874" rotWithShape="0">
                    <a:srgbClr val="FFFFFF">
                      <a:alpha val="45000"/>
                    </a:srgbClr>
                  </a:outerShdw>
                </a:effectLst>
              </a:rPr>
              <a:t>“Hippies”</a:t>
            </a:r>
          </a:p>
          <a:p>
            <a:pPr marL="535431" lvl="1" indent="-267715" defTabSz="362204">
              <a:spcBef>
                <a:spcPts val="32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232">
                <a:solidFill>
                  <a:srgbClr val="4F5C3F"/>
                </a:solidFill>
                <a:effectLst>
                  <a:outerShdw blurRad="15748" dist="7874" rotWithShape="0">
                    <a:srgbClr val="FFFFFF">
                      <a:alpha val="45000"/>
                    </a:srgbClr>
                  </a:outerShdw>
                </a:effectLst>
              </a:rPr>
              <a:t>Inspired by folk music, later the Beatles, Rolling Stones, etc.</a:t>
            </a:r>
          </a:p>
          <a:p>
            <a:pPr marL="535431" lvl="1" indent="-267715" defTabSz="362204">
              <a:spcBef>
                <a:spcPts val="32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232">
                <a:solidFill>
                  <a:srgbClr val="4F5C3F"/>
                </a:solidFill>
                <a:effectLst>
                  <a:outerShdw blurRad="15748" dist="7874" rotWithShape="0">
                    <a:srgbClr val="FFFFFF">
                      <a:alpha val="45000"/>
                    </a:srgbClr>
                  </a:outerShdw>
                </a:effectLst>
              </a:rPr>
              <a:t>Rejected many values of their parents’ generation</a:t>
            </a:r>
          </a:p>
          <a:p>
            <a:pPr marL="803148" lvl="2" indent="-267715" defTabSz="362204">
              <a:spcBef>
                <a:spcPts val="32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232">
                <a:solidFill>
                  <a:srgbClr val="4F5C3F"/>
                </a:solidFill>
                <a:effectLst>
                  <a:outerShdw blurRad="15748" dist="7874" rotWithShape="0">
                    <a:srgbClr val="FFFFFF">
                      <a:alpha val="45000"/>
                    </a:srgbClr>
                  </a:outerShdw>
                </a:effectLst>
              </a:rPr>
              <a:t>Used drugs - marijuana and LSD</a:t>
            </a:r>
          </a:p>
          <a:p>
            <a:pPr marL="803148" lvl="2" indent="-267715" defTabSz="362204">
              <a:spcBef>
                <a:spcPts val="32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232">
                <a:solidFill>
                  <a:srgbClr val="4F5C3F"/>
                </a:solidFill>
                <a:effectLst>
                  <a:outerShdw blurRad="15748" dist="7874" rotWithShape="0">
                    <a:srgbClr val="FFFFFF">
                      <a:alpha val="45000"/>
                    </a:srgbClr>
                  </a:outerShdw>
                </a:effectLst>
              </a:rPr>
              <a:t>Helped introduce a sexual revolution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1" build="p" bldLvl="5" animBg="1" advAuto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Kyoto">
  <a:themeElements>
    <a:clrScheme name="Kyoto">
      <a:dk1>
        <a:srgbClr val="4F5C3F"/>
      </a:dk1>
      <a:lt1>
        <a:srgbClr val="3A1D5C"/>
      </a:lt1>
      <a:dk2>
        <a:srgbClr val="585752"/>
      </a:dk2>
      <a:lt2>
        <a:srgbClr val="D0CDBF"/>
      </a:lt2>
      <a:accent1>
        <a:srgbClr val="56758A"/>
      </a:accent1>
      <a:accent2>
        <a:srgbClr val="828852"/>
      </a:accent2>
      <a:accent3>
        <a:srgbClr val="D5B682"/>
      </a:accent3>
      <a:accent4>
        <a:srgbClr val="BB5809"/>
      </a:accent4>
      <a:accent5>
        <a:srgbClr val="AB1701"/>
      </a:accent5>
      <a:accent6>
        <a:srgbClr val="792255"/>
      </a:accent6>
      <a:hlink>
        <a:srgbClr val="0000FF"/>
      </a:hlink>
      <a:folHlink>
        <a:srgbClr val="FF00FF"/>
      </a:folHlink>
    </a:clrScheme>
    <a:fontScheme name="Kyoto">
      <a:majorFont>
        <a:latin typeface="Georgia"/>
        <a:ea typeface="Georgia"/>
        <a:cs typeface="Georgia"/>
      </a:majorFont>
      <a:minorFont>
        <a:latin typeface="Georgia"/>
        <a:ea typeface="Georgia"/>
        <a:cs typeface="Georgia"/>
      </a:minorFont>
    </a:fontScheme>
    <a:fmtScheme name="Kyot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3F1DF"/>
            </a:solidFill>
            <a:effectLst/>
            <a:uFillTx/>
            <a:latin typeface="+mn-lt"/>
            <a:ea typeface="+mn-ea"/>
            <a:cs typeface="+mn-cs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B49056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4F5C3F"/>
            </a:solidFill>
            <a:effectLst>
              <a:outerShdw blurRad="25400" dist="12700" rotWithShape="0">
                <a:srgbClr val="FFFFFF">
                  <a:alpha val="45000"/>
                </a:srgbClr>
              </a:outerShdw>
            </a:effectLst>
            <a:uFillTx/>
            <a:latin typeface="+mn-lt"/>
            <a:ea typeface="+mn-ea"/>
            <a:cs typeface="+mn-cs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Kyoto">
  <a:themeElements>
    <a:clrScheme name="Kyoto">
      <a:dk1>
        <a:srgbClr val="000000"/>
      </a:dk1>
      <a:lt1>
        <a:srgbClr val="FFFFFF"/>
      </a:lt1>
      <a:dk2>
        <a:srgbClr val="585752"/>
      </a:dk2>
      <a:lt2>
        <a:srgbClr val="D0CDBF"/>
      </a:lt2>
      <a:accent1>
        <a:srgbClr val="56758A"/>
      </a:accent1>
      <a:accent2>
        <a:srgbClr val="828852"/>
      </a:accent2>
      <a:accent3>
        <a:srgbClr val="D5B682"/>
      </a:accent3>
      <a:accent4>
        <a:srgbClr val="BB5809"/>
      </a:accent4>
      <a:accent5>
        <a:srgbClr val="AB1701"/>
      </a:accent5>
      <a:accent6>
        <a:srgbClr val="792255"/>
      </a:accent6>
      <a:hlink>
        <a:srgbClr val="0000FF"/>
      </a:hlink>
      <a:folHlink>
        <a:srgbClr val="FF00FF"/>
      </a:folHlink>
    </a:clrScheme>
    <a:fontScheme name="Kyoto">
      <a:majorFont>
        <a:latin typeface="Georgia"/>
        <a:ea typeface="Georgia"/>
        <a:cs typeface="Georgia"/>
      </a:majorFont>
      <a:minorFont>
        <a:latin typeface="Georgia"/>
        <a:ea typeface="Georgia"/>
        <a:cs typeface="Georgia"/>
      </a:minorFont>
    </a:fontScheme>
    <a:fmtScheme name="Kyot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3F1DF"/>
            </a:solidFill>
            <a:effectLst/>
            <a:uFillTx/>
            <a:latin typeface="+mn-lt"/>
            <a:ea typeface="+mn-ea"/>
            <a:cs typeface="+mn-cs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B49056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4F5C3F"/>
            </a:solidFill>
            <a:effectLst>
              <a:outerShdw blurRad="25400" dist="12700" rotWithShape="0">
                <a:srgbClr val="FFFFFF">
                  <a:alpha val="45000"/>
                </a:srgbClr>
              </a:outerShdw>
            </a:effectLst>
            <a:uFillTx/>
            <a:latin typeface="+mn-lt"/>
            <a:ea typeface="+mn-ea"/>
            <a:cs typeface="+mn-cs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</TotalTime>
  <Words>1580</Words>
  <Application>Microsoft Office PowerPoint</Application>
  <PresentationFormat>Custom</PresentationFormat>
  <Paragraphs>176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Georgia</vt:lpstr>
      <vt:lpstr>Helvetica Neue</vt:lpstr>
      <vt:lpstr>Hoefler Text</vt:lpstr>
      <vt:lpstr>Zapf Dingbats</vt:lpstr>
      <vt:lpstr>Kyoto</vt:lpstr>
      <vt:lpstr>America’s History </vt:lpstr>
      <vt:lpstr>Liberalism at High Tide</vt:lpstr>
      <vt:lpstr>Liberalism at High Tide, Continued</vt:lpstr>
      <vt:lpstr>Liberalism at High Tide, Continued</vt:lpstr>
      <vt:lpstr>Liberalism at High Tide, Continued</vt:lpstr>
      <vt:lpstr>The Vietnam War Begins</vt:lpstr>
      <vt:lpstr>The Vietnam War Begins</vt:lpstr>
      <vt:lpstr>The Vietnam War Begins</vt:lpstr>
      <vt:lpstr>The Vietnam War Begins</vt:lpstr>
      <vt:lpstr>Days of Rage, 1968 - 1972</vt:lpstr>
      <vt:lpstr>Days of Rage, 1968 - 1972</vt:lpstr>
      <vt:lpstr>Days of Rage, 1968 - 1972</vt:lpstr>
      <vt:lpstr>Days of Rage, 1968 - 1972</vt:lpstr>
      <vt:lpstr>Richard Nixon and the Politics of the Silent Majority</vt:lpstr>
      <vt:lpstr>Richard Nixon and the Politics of the Silent Majority</vt:lpstr>
      <vt:lpstr>Richard Nixon and the Politics of the Silent Majority</vt:lpstr>
      <vt:lpstr>Richard Nixon and the Politics of the Silent Majority</vt:lpstr>
      <vt:lpstr>Quick Recap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America’s History, 8th Edition</dc:title>
  <cp:lastModifiedBy>Alian, Justin</cp:lastModifiedBy>
  <cp:revision>3</cp:revision>
  <dcterms:modified xsi:type="dcterms:W3CDTF">2016-03-04T21:55:35Z</dcterms:modified>
</cp:coreProperties>
</file>